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4" r:id="rId2"/>
    <p:sldId id="293" r:id="rId3"/>
    <p:sldId id="288" r:id="rId4"/>
    <p:sldId id="294" r:id="rId5"/>
    <p:sldId id="295" r:id="rId6"/>
    <p:sldId id="296" r:id="rId7"/>
    <p:sldId id="297" r:id="rId8"/>
    <p:sldId id="273" r:id="rId9"/>
  </p:sldIdLst>
  <p:sldSz cx="12192000" cy="6858000"/>
  <p:notesSz cx="6808788" cy="9940925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Gilroy" panose="020B0604020202020204" charset="-52"/>
      <p:regular r:id="rId16"/>
    </p:embeddedFont>
    <p:embeddedFont>
      <p:font typeface="Gilroy Bold" panose="00000800000000000000" charset="-52"/>
      <p:bold r:id="rId17"/>
    </p:embeddedFont>
    <p:embeddedFont>
      <p:font typeface="Gilroy Medium" panose="00000600000000000000" charset="-52"/>
      <p:regular r:id="rId18"/>
    </p:embeddedFont>
    <p:embeddedFont>
      <p:font typeface="Gilroy SemiBold" panose="00000700000000000000" charset="-52"/>
      <p:bold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6" userDrawn="1">
          <p15:clr>
            <a:srgbClr val="A4A3A4"/>
          </p15:clr>
        </p15:guide>
        <p15:guide id="2" pos="31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9B"/>
    <a:srgbClr val="D1E8FF"/>
    <a:srgbClr val="C1F6F5"/>
    <a:srgbClr val="49E3E3"/>
    <a:srgbClr val="33CCFF"/>
    <a:srgbClr val="99CC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3" d="100"/>
          <a:sy n="93" d="100"/>
        </p:scale>
        <p:origin x="103" y="65"/>
      </p:cViewPr>
      <p:guideLst>
        <p:guide orient="horz" pos="1706"/>
        <p:guide pos="31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5EFF1-E59B-4458-99A5-2182595F5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73C430-24FB-4DA8-BD63-80BF109C3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F4DB73-AF36-4AFE-A925-A0D0E2AA3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0523-3F36-45B4-AA45-888EDAC1C3E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E8561B-A844-4839-A29E-647C48BE4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4266CA-AC3E-47B5-9BF5-E9916F257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C9E-C40F-4172-A937-D61077498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33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C3D9F-3856-44D4-9BBF-17A1C79AD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EBECED-4EB3-44A9-8DF5-35DB5F563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5BE066-9652-4443-A7C1-8D10AF363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0523-3F36-45B4-AA45-888EDAC1C3E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884172-0DF1-4692-B027-FB4AEAE2A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BECBB8-E5BF-4E0D-B7CC-583830D6A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C9E-C40F-4172-A937-D61077498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848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C92EDB-D4C8-483B-BFEB-F0B5A7D2B3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18F397-BC08-49EF-8433-3C2847A52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E18A34-3F38-48AA-A9C2-0FDEBBF72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0523-3F36-45B4-AA45-888EDAC1C3E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85FAE7-3F70-4D28-B1BA-7851AFDC5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43222-8CE8-46E9-8111-26123DBA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C9E-C40F-4172-A937-D61077498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130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Whit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417060" y="6381523"/>
            <a:ext cx="165341" cy="168067"/>
          </a:xfrm>
          <a:prstGeom prst="rect">
            <a:avLst/>
          </a:prstGeom>
        </p:spPr>
        <p:txBody>
          <a:bodyPr lIns="0" tIns="0" rIns="0" bIns="0"/>
          <a:lstStyle>
            <a:lvl1pPr algn="r" defTabSz="554766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005282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6C6126-CE0E-4990-B7B9-FBB7FC2A7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09A34E-62D5-4792-86E7-EECC5085E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707717-CD42-4ED1-89B0-55F4A0A93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0523-3F36-45B4-AA45-888EDAC1C3E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C1679A-6FC1-43B8-B639-83EE295DF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EA4392-E9CE-43B1-8FF5-99434A00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C9E-C40F-4172-A937-D61077498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48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9BBAA-E78D-4AD0-9B33-CF1FC535A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71A387-E581-4EF8-8D73-622F81D3A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4BA5F-C484-4D5B-877B-C09570718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0523-3F36-45B4-AA45-888EDAC1C3E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DF8921-DEAA-4FAC-A739-C13A15B7F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B6F128-5E80-4724-8891-0733B8210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C9E-C40F-4172-A937-D61077498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115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69B7A-E451-4C58-89A6-DA4FA8E3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0AF350-9A3F-4922-A20C-BF9E406CD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05EF91-553B-49B7-88EF-3111EB940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4B152A-400C-4BDC-9F53-82BD42AA4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0523-3F36-45B4-AA45-888EDAC1C3E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F1AA94-F636-486C-A3D1-94CECD8A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E1AB3C-7723-4E3E-9EF8-7D0ABED3A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C9E-C40F-4172-A937-D61077498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223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09BCB-F895-4AD2-8D44-C2EE7A66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9462CE-3C2D-4AD1-AA69-5565B0FC4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4148BC-1F6A-4D4C-8E7D-DC5B530FE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570818-7025-4D5D-8C5B-5E4DD267A1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4EE35B7-1BD3-445D-9F36-0B920CE132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9C56110-D902-4F30-91A4-3E1CF724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0523-3F36-45B4-AA45-888EDAC1C3E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F7E05A-80C5-417E-88BC-84B057AC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D2B3E3-2E91-4B77-A1E4-8893BD227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C9E-C40F-4172-A937-D61077498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153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D4860-8A30-407E-B9D1-3D4C545CE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3743F0-597A-4497-8947-8CD92A7F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0523-3F36-45B4-AA45-888EDAC1C3E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5C82AA-3B8F-46C2-A0A5-13B102FEC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A4F2D41-0DB9-42FE-A98D-107A9B6E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C9E-C40F-4172-A937-D61077498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956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A8AD569-C3AD-463D-A432-A937F27BF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0523-3F36-45B4-AA45-888EDAC1C3E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88B7C3-4F30-49FF-BC2F-E2DFD901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042E94C-4037-4591-BE03-1DABB482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C9E-C40F-4172-A937-D61077498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026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2A3CA9-36D9-4FBB-9BEE-773273497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417196-A02F-45B3-9247-F0B0C3075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9D9927-5831-495A-B1DF-ECB9E4B02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8B1507-EF2F-452B-8260-9EE1BD80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0523-3F36-45B4-AA45-888EDAC1C3E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0AC2FA-8AC2-4286-A8D4-6F4D790C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70E9B3-76D4-450C-986C-E5B56E714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C9E-C40F-4172-A937-D61077498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998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588BE-6196-446E-B43F-E20ABF365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3FC35B-6075-4C1C-A045-F383126339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0A3437-E01E-4ABC-B3E5-D9EA386DC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BC7A57-80B2-498C-83E7-7C9BF9A8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E0523-3F36-45B4-AA45-888EDAC1C3E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531BC7-027B-415E-98BD-BCF25AB1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DB65E-81C2-4317-BDB5-C543E6157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C9E-C40F-4172-A937-D61077498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34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892E9-636C-4C35-A4B1-C4FFCDC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C1A748-6C06-4F62-B849-1EE0A4CA8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51C5D-F02B-445B-AA88-0DE4F2B5A9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E0523-3F36-45B4-AA45-888EDAC1C3E9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9C576B-5797-4633-A2B4-596545E76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2D3E80-6640-4836-B20C-E438A5C5E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A0C9E-C40F-4172-A937-D61077498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26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hyperlink" Target="https://&#1088;&#1092;&#1088;&#1080;&#1090;.&#1088;&#1092;/raspisanie_raboty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398BD7-3D1F-EF80-5917-E9D4D81A5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467"/>
          <a:stretch/>
        </p:blipFill>
        <p:spPr>
          <a:xfrm>
            <a:off x="-1515" y="1773030"/>
            <a:ext cx="3311941" cy="331194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1A58CDB-D47E-42AE-9D38-31ED5C58D372}"/>
              </a:ext>
            </a:extLst>
          </p:cNvPr>
          <p:cNvSpPr/>
          <p:nvPr/>
        </p:nvSpPr>
        <p:spPr>
          <a:xfrm>
            <a:off x="1467280" y="2735729"/>
            <a:ext cx="10724613" cy="1490190"/>
          </a:xfrm>
          <a:prstGeom prst="rect">
            <a:avLst/>
          </a:prstGeom>
          <a:solidFill>
            <a:srgbClr val="007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4D996-5F6F-40C6-A77C-7477CBABBBB7}"/>
              </a:ext>
            </a:extLst>
          </p:cNvPr>
          <p:cNvSpPr txBox="1"/>
          <p:nvPr/>
        </p:nvSpPr>
        <p:spPr>
          <a:xfrm>
            <a:off x="2025113" y="3141556"/>
            <a:ext cx="9235854" cy="70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99" dirty="0">
                <a:solidFill>
                  <a:schemeClr val="bg1"/>
                </a:solidFill>
                <a:latin typeface="Gilroy Bold" panose="00000800000000000000" pitchFamily="50" charset="-52"/>
              </a:rPr>
              <a:t>КОНКУРС «РАЗРАБОТКА»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AD1ED4-DAAA-47FA-9C5C-28A8B4072E4A}"/>
              </a:ext>
            </a:extLst>
          </p:cNvPr>
          <p:cNvSpPr txBox="1"/>
          <p:nvPr/>
        </p:nvSpPr>
        <p:spPr>
          <a:xfrm>
            <a:off x="3589342" y="4569945"/>
            <a:ext cx="4445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749B"/>
                </a:solidFill>
                <a:latin typeface="Gilroy Medium" panose="00000600000000000000" pitchFamily="50" charset="-52"/>
              </a:rPr>
              <a:t>вебинар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0464C2-C9A7-4AF3-9567-EAF12AF4D61A}"/>
              </a:ext>
            </a:extLst>
          </p:cNvPr>
          <p:cNvSpPr txBox="1"/>
          <p:nvPr/>
        </p:nvSpPr>
        <p:spPr>
          <a:xfrm>
            <a:off x="3646480" y="5917849"/>
            <a:ext cx="3053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749B"/>
                </a:solidFill>
                <a:latin typeface="Gilroy Medium" panose="00000600000000000000" pitchFamily="50" charset="-52"/>
              </a:rPr>
              <a:t>07.11.2022</a:t>
            </a:r>
          </a:p>
        </p:txBody>
      </p:sp>
      <p:grpSp>
        <p:nvGrpSpPr>
          <p:cNvPr id="10" name="Сгруппировать">
            <a:extLst>
              <a:ext uri="{FF2B5EF4-FFF2-40B4-BE49-F238E27FC236}">
                <a16:creationId xmlns:a16="http://schemas.microsoft.com/office/drawing/2014/main" id="{F9D7CE19-7878-4470-B817-9122F7A4F8F0}"/>
              </a:ext>
            </a:extLst>
          </p:cNvPr>
          <p:cNvGrpSpPr/>
          <p:nvPr/>
        </p:nvGrpSpPr>
        <p:grpSpPr>
          <a:xfrm>
            <a:off x="8015039" y="1221267"/>
            <a:ext cx="987143" cy="487639"/>
            <a:chOff x="0" y="0"/>
            <a:chExt cx="1626985" cy="803713"/>
          </a:xfrm>
        </p:grpSpPr>
        <p:pic>
          <p:nvPicPr>
            <p:cNvPr id="11" name="Логотип РФРИТ краткий.png" descr="Логотип РФРИТ краткий.png">
              <a:extLst>
                <a:ext uri="{FF2B5EF4-FFF2-40B4-BE49-F238E27FC236}">
                  <a16:creationId xmlns:a16="http://schemas.microsoft.com/office/drawing/2014/main" id="{E412623E-B86F-4BF4-8A56-45D8B74DE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626986" cy="8037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Логотип РФРИТ краткий.png" descr="Логотип РФРИТ краткий.png">
              <a:extLst>
                <a:ext uri="{FF2B5EF4-FFF2-40B4-BE49-F238E27FC236}">
                  <a16:creationId xmlns:a16="http://schemas.microsoft.com/office/drawing/2014/main" id="{4BC29CC4-9D04-4E6B-8722-74D766287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626986" cy="8037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" name="Рисунок 35" descr="Рисунок 35">
            <a:extLst>
              <a:ext uri="{FF2B5EF4-FFF2-40B4-BE49-F238E27FC236}">
                <a16:creationId xmlns:a16="http://schemas.microsoft.com/office/drawing/2014/main" id="{E283FA3B-7F6B-49B8-8D1A-D44D05DFE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6792" y="1291625"/>
            <a:ext cx="329403" cy="34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Изображение" descr="Изображение">
            <a:extLst>
              <a:ext uri="{FF2B5EF4-FFF2-40B4-BE49-F238E27FC236}">
                <a16:creationId xmlns:a16="http://schemas.microsoft.com/office/drawing/2014/main" id="{03E5A1AD-3324-4668-B2B9-A1EC3B606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1880" y="1330895"/>
            <a:ext cx="1107948" cy="2357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8671187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0E03CF-B8A8-4602-93BC-FC30AC382806}"/>
              </a:ext>
            </a:extLst>
          </p:cNvPr>
          <p:cNvSpPr/>
          <p:nvPr/>
        </p:nvSpPr>
        <p:spPr>
          <a:xfrm>
            <a:off x="-18585" y="-17277"/>
            <a:ext cx="260229" cy="1234889"/>
          </a:xfrm>
          <a:prstGeom prst="rect">
            <a:avLst/>
          </a:prstGeom>
          <a:solidFill>
            <a:srgbClr val="007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1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4D247-5698-4686-9067-D00A56226923}"/>
              </a:ext>
            </a:extLst>
          </p:cNvPr>
          <p:cNvSpPr txBox="1"/>
          <p:nvPr/>
        </p:nvSpPr>
        <p:spPr>
          <a:xfrm>
            <a:off x="445963" y="346972"/>
            <a:ext cx="10135592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2912" dirty="0">
                <a:solidFill>
                  <a:srgbClr val="013C64"/>
                </a:solidFill>
                <a:latin typeface="Gilroy Bold" panose="00000800000000000000" pitchFamily="50" charset="-52"/>
              </a:rPr>
              <a:t>СТАТИСТИКА С СУММАМИ ПРОЕКТОВ И ГРАНТОВ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8A7184-6180-4933-83F3-A5D9840BA4BD}"/>
              </a:ext>
            </a:extLst>
          </p:cNvPr>
          <p:cNvSpPr txBox="1"/>
          <p:nvPr/>
        </p:nvSpPr>
        <p:spPr>
          <a:xfrm>
            <a:off x="8689712" y="677036"/>
            <a:ext cx="2737376" cy="1023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9" tIns="25399" rIns="25399" bIns="25399" rtlCol="0">
            <a:noAutofit/>
          </a:bodyPr>
          <a:lstStyle/>
          <a:p>
            <a:pPr algn="l" defTabSz="228584">
              <a:lnSpc>
                <a:spcPct val="90000"/>
              </a:lnSpc>
            </a:pPr>
            <a:endParaRPr lang="ru-RU" sz="1200" b="1" cap="all" spc="166" dirty="0">
              <a:solidFill>
                <a:srgbClr val="0096FF"/>
              </a:solidFill>
              <a:latin typeface="Gilroy" panose="00000500000000000000" pitchFamily="50" charset="-52"/>
              <a:ea typeface="Arial Narrow"/>
              <a:cs typeface="Arial Narrow"/>
              <a:sym typeface="Arial Narrow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7821EE3-4B3C-4E87-9E0E-CA14B89CCAF6}"/>
              </a:ext>
            </a:extLst>
          </p:cNvPr>
          <p:cNvSpPr/>
          <p:nvPr/>
        </p:nvSpPr>
        <p:spPr>
          <a:xfrm>
            <a:off x="3476718" y="2251384"/>
            <a:ext cx="7102614" cy="518522"/>
          </a:xfrm>
          <a:prstGeom prst="roundRect">
            <a:avLst/>
          </a:prstGeom>
          <a:solidFill>
            <a:srgbClr val="007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86D21CF-85A1-46E7-8333-F5A77CAC22C1}"/>
              </a:ext>
            </a:extLst>
          </p:cNvPr>
          <p:cNvSpPr/>
          <p:nvPr/>
        </p:nvSpPr>
        <p:spPr>
          <a:xfrm>
            <a:off x="4177158" y="3346922"/>
            <a:ext cx="5675295" cy="518522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D050FA5-4856-4E03-85DF-0E98651A2077}"/>
              </a:ext>
            </a:extLst>
          </p:cNvPr>
          <p:cNvSpPr/>
          <p:nvPr/>
        </p:nvSpPr>
        <p:spPr>
          <a:xfrm>
            <a:off x="4793674" y="4102095"/>
            <a:ext cx="4461305" cy="518522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203E94B-225C-453C-8A51-5C4F3ABCEB4C}"/>
              </a:ext>
            </a:extLst>
          </p:cNvPr>
          <p:cNvSpPr/>
          <p:nvPr/>
        </p:nvSpPr>
        <p:spPr>
          <a:xfrm>
            <a:off x="5616692" y="4818629"/>
            <a:ext cx="2767738" cy="518522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728C6414-4B16-432A-90E9-F3A18F757F8F}"/>
              </a:ext>
            </a:extLst>
          </p:cNvPr>
          <p:cNvSpPr/>
          <p:nvPr/>
        </p:nvSpPr>
        <p:spPr>
          <a:xfrm>
            <a:off x="6253986" y="5535163"/>
            <a:ext cx="1540680" cy="5185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7F9446-797D-4149-9300-AB6EEDA725AD}"/>
              </a:ext>
            </a:extLst>
          </p:cNvPr>
          <p:cNvSpPr txBox="1"/>
          <p:nvPr/>
        </p:nvSpPr>
        <p:spPr>
          <a:xfrm>
            <a:off x="4916084" y="3431128"/>
            <a:ext cx="908576" cy="540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9" tIns="25399" rIns="25399" bIns="25399" rtlCol="0">
            <a:noAutofit/>
          </a:bodyPr>
          <a:lstStyle/>
          <a:p>
            <a:pPr algn="ctr" defTabSz="228584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848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98FB61-FFC3-4486-BAC7-2CCFCB5A193F}"/>
              </a:ext>
            </a:extLst>
          </p:cNvPr>
          <p:cNvSpPr txBox="1"/>
          <p:nvPr/>
        </p:nvSpPr>
        <p:spPr>
          <a:xfrm>
            <a:off x="4938656" y="4191014"/>
            <a:ext cx="908576" cy="540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9" tIns="25399" rIns="25399" bIns="25399" rtlCol="0">
            <a:noAutofit/>
          </a:bodyPr>
          <a:lstStyle/>
          <a:p>
            <a:pPr algn="ctr" defTabSz="228584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468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2D52EC-7C94-494C-8DAF-1D445296EF06}"/>
              </a:ext>
            </a:extLst>
          </p:cNvPr>
          <p:cNvSpPr txBox="1"/>
          <p:nvPr/>
        </p:nvSpPr>
        <p:spPr>
          <a:xfrm flipH="1">
            <a:off x="853634" y="2252869"/>
            <a:ext cx="2024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1400" dirty="0">
                <a:solidFill>
                  <a:prstClr val="black"/>
                </a:solidFill>
                <a:latin typeface="Gilroy" panose="00000500000000000000" pitchFamily="50" charset="-52"/>
              </a:rPr>
              <a:t>Подано заявок всего с учетом </a:t>
            </a:r>
            <a:r>
              <a:rPr lang="ru-RU" sz="1400" dirty="0" err="1">
                <a:solidFill>
                  <a:prstClr val="black"/>
                </a:solidFill>
                <a:latin typeface="Gilroy" panose="00000500000000000000" pitchFamily="50" charset="-52"/>
              </a:rPr>
              <a:t>переподач</a:t>
            </a:r>
            <a:endParaRPr lang="ru-RU" sz="1400" dirty="0">
              <a:solidFill>
                <a:prstClr val="black"/>
              </a:solidFill>
              <a:latin typeface="Gilroy" panose="00000500000000000000" pitchFamily="50" charset="-5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59B178E-4FAB-47E2-8D00-AE2E8D63D5F9}"/>
              </a:ext>
            </a:extLst>
          </p:cNvPr>
          <p:cNvSpPr txBox="1"/>
          <p:nvPr/>
        </p:nvSpPr>
        <p:spPr>
          <a:xfrm flipH="1">
            <a:off x="849170" y="3342224"/>
            <a:ext cx="258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1400" dirty="0">
                <a:solidFill>
                  <a:prstClr val="black"/>
                </a:solidFill>
                <a:latin typeface="Gilroy" panose="00000500000000000000" pitchFamily="50" charset="-52"/>
              </a:rPr>
              <a:t>Уникальных проектов (юридических лиц)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CA64E6-C141-4801-BEBF-A92381EFD723}"/>
              </a:ext>
            </a:extLst>
          </p:cNvPr>
          <p:cNvSpPr txBox="1"/>
          <p:nvPr/>
        </p:nvSpPr>
        <p:spPr>
          <a:xfrm flipH="1">
            <a:off x="849170" y="4097397"/>
            <a:ext cx="2810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1400" dirty="0">
                <a:solidFill>
                  <a:prstClr val="black"/>
                </a:solidFill>
                <a:latin typeface="Gilroy" panose="00000500000000000000" pitchFamily="50" charset="-52"/>
              </a:rPr>
              <a:t>Прошли первичную экспертизу и вышли на ГК1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4D717-9F2B-148C-4E22-30102259E4E6}"/>
              </a:ext>
            </a:extLst>
          </p:cNvPr>
          <p:cNvSpPr txBox="1"/>
          <p:nvPr/>
        </p:nvSpPr>
        <p:spPr>
          <a:xfrm flipH="1">
            <a:off x="7709403" y="2834882"/>
            <a:ext cx="1350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11"/>
            <a:r>
              <a:rPr lang="ru-RU" sz="1200" dirty="0">
                <a:solidFill>
                  <a:prstClr val="black"/>
                </a:solidFill>
                <a:latin typeface="Gilroy" panose="00000500000000000000" pitchFamily="50" charset="-52"/>
              </a:rPr>
              <a:t>Запрос грантов на сумму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F67661-22E9-47BC-A572-3643A28C9C6E}"/>
              </a:ext>
            </a:extLst>
          </p:cNvPr>
          <p:cNvSpPr txBox="1"/>
          <p:nvPr/>
        </p:nvSpPr>
        <p:spPr>
          <a:xfrm>
            <a:off x="6487541" y="2284870"/>
            <a:ext cx="908576" cy="540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9" tIns="25399" rIns="25399" bIns="25399" rtlCol="0">
            <a:noAutofit/>
          </a:bodyPr>
          <a:lstStyle/>
          <a:p>
            <a:pPr algn="ctr" defTabSz="228584">
              <a:lnSpc>
                <a:spcPct val="90000"/>
              </a:lnSpc>
            </a:pPr>
            <a:r>
              <a:rPr lang="ru-RU" sz="3200" dirty="0">
                <a:solidFill>
                  <a:schemeClr val="bg1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1189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479868-23CD-40BC-9C6A-131E2F1ED8D0}"/>
              </a:ext>
            </a:extLst>
          </p:cNvPr>
          <p:cNvSpPr txBox="1"/>
          <p:nvPr/>
        </p:nvSpPr>
        <p:spPr>
          <a:xfrm>
            <a:off x="5910583" y="3421688"/>
            <a:ext cx="1730044" cy="540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9" tIns="25399" rIns="25399" bIns="25399" rtlCol="0">
            <a:noAutofit/>
          </a:bodyPr>
          <a:lstStyle/>
          <a:p>
            <a:pPr algn="ctr" defTabSz="228584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133,4</a:t>
            </a:r>
            <a:r>
              <a:rPr lang="ru-RU" sz="1400" dirty="0">
                <a:solidFill>
                  <a:schemeClr val="bg1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 млрд</a:t>
            </a:r>
            <a:r>
              <a:rPr lang="ru-RU" sz="2400" dirty="0">
                <a:solidFill>
                  <a:schemeClr val="bg1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BC78E60-A9D3-45EE-9664-2225E7AB9AEF}"/>
              </a:ext>
            </a:extLst>
          </p:cNvPr>
          <p:cNvSpPr txBox="1"/>
          <p:nvPr/>
        </p:nvSpPr>
        <p:spPr>
          <a:xfrm>
            <a:off x="5910583" y="4183697"/>
            <a:ext cx="1730044" cy="540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9" tIns="25399" rIns="25399" bIns="25399" rtlCol="0">
            <a:noAutofit/>
          </a:bodyPr>
          <a:lstStyle/>
          <a:p>
            <a:pPr algn="ctr" defTabSz="228584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68,6</a:t>
            </a:r>
            <a:r>
              <a:rPr lang="ru-RU" sz="1400" dirty="0">
                <a:solidFill>
                  <a:schemeClr val="bg1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 млрд</a:t>
            </a:r>
            <a:r>
              <a:rPr lang="ru-RU" sz="2400" dirty="0">
                <a:solidFill>
                  <a:schemeClr val="bg1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10FEE8-8EF4-40BB-9CD3-08EAE2F80510}"/>
              </a:ext>
            </a:extLst>
          </p:cNvPr>
          <p:cNvSpPr txBox="1"/>
          <p:nvPr/>
        </p:nvSpPr>
        <p:spPr>
          <a:xfrm>
            <a:off x="7548327" y="3415223"/>
            <a:ext cx="1730044" cy="540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9" tIns="25399" rIns="25399" bIns="25399" rtlCol="0">
            <a:noAutofit/>
          </a:bodyPr>
          <a:lstStyle/>
          <a:p>
            <a:pPr algn="ctr" defTabSz="228584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86,5</a:t>
            </a:r>
            <a:r>
              <a:rPr lang="ru-RU" sz="1400" dirty="0">
                <a:solidFill>
                  <a:schemeClr val="bg1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 млрд</a:t>
            </a:r>
            <a:r>
              <a:rPr lang="ru-RU" sz="2400" dirty="0">
                <a:solidFill>
                  <a:schemeClr val="bg1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F62E94-FB6D-47A6-9721-110E41EBDB2D}"/>
              </a:ext>
            </a:extLst>
          </p:cNvPr>
          <p:cNvSpPr txBox="1"/>
          <p:nvPr/>
        </p:nvSpPr>
        <p:spPr>
          <a:xfrm>
            <a:off x="7538043" y="4191014"/>
            <a:ext cx="1730044" cy="540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9" tIns="25399" rIns="25399" bIns="25399" rtlCol="0">
            <a:noAutofit/>
          </a:bodyPr>
          <a:lstStyle/>
          <a:p>
            <a:pPr algn="ctr" defTabSz="228584">
              <a:lnSpc>
                <a:spcPct val="90000"/>
              </a:lnSpc>
            </a:pPr>
            <a:r>
              <a:rPr lang="ru-RU" sz="2400" dirty="0">
                <a:solidFill>
                  <a:schemeClr val="bg1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53,5</a:t>
            </a:r>
            <a:r>
              <a:rPr lang="ru-RU" sz="1400" dirty="0">
                <a:solidFill>
                  <a:schemeClr val="bg1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 млрд</a:t>
            </a:r>
            <a:r>
              <a:rPr lang="ru-RU" sz="2400" dirty="0">
                <a:solidFill>
                  <a:schemeClr val="bg1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5286AC-779F-4118-A5E9-19043E571E33}"/>
              </a:ext>
            </a:extLst>
          </p:cNvPr>
          <p:cNvSpPr txBox="1"/>
          <p:nvPr/>
        </p:nvSpPr>
        <p:spPr>
          <a:xfrm>
            <a:off x="6211925" y="2834882"/>
            <a:ext cx="1047404" cy="46166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Gilroy" panose="00000500000000000000" pitchFamily="50" charset="-52"/>
              </a:rPr>
              <a:t>Проектов на сумму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9114485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0E03CF-B8A8-4602-93BC-FC30AC382806}"/>
              </a:ext>
            </a:extLst>
          </p:cNvPr>
          <p:cNvSpPr/>
          <p:nvPr/>
        </p:nvSpPr>
        <p:spPr>
          <a:xfrm>
            <a:off x="-18585" y="-17277"/>
            <a:ext cx="260229" cy="1234889"/>
          </a:xfrm>
          <a:prstGeom prst="rect">
            <a:avLst/>
          </a:prstGeom>
          <a:solidFill>
            <a:srgbClr val="007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1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4D247-5698-4686-9067-D00A56226923}"/>
              </a:ext>
            </a:extLst>
          </p:cNvPr>
          <p:cNvSpPr txBox="1"/>
          <p:nvPr/>
        </p:nvSpPr>
        <p:spPr>
          <a:xfrm>
            <a:off x="445963" y="269356"/>
            <a:ext cx="10135592" cy="98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2912" dirty="0">
                <a:solidFill>
                  <a:srgbClr val="013C64"/>
                </a:solidFill>
                <a:latin typeface="Gilroy Bold" panose="00000800000000000000" pitchFamily="50" charset="-52"/>
              </a:rPr>
              <a:t>ПРОЦЕДУРА КОНКУРСНОГО ОТБОРА ПРОЕКТОВ </a:t>
            </a:r>
          </a:p>
          <a:p>
            <a:pPr defTabSz="914311"/>
            <a:r>
              <a:rPr lang="ru-RU" sz="2912" dirty="0">
                <a:solidFill>
                  <a:srgbClr val="013C64"/>
                </a:solidFill>
                <a:latin typeface="Gilroy Bold" panose="00000800000000000000" pitchFamily="50" charset="-52"/>
              </a:rPr>
              <a:t>ПО РАЗРАБОТКЕ РОССИЙСКИХ РЕШЕНИЙ В 2022 ГОДУ</a:t>
            </a:r>
          </a:p>
        </p:txBody>
      </p:sp>
      <p:sp>
        <p:nvSpPr>
          <p:cNvPr id="15" name="Заявка…">
            <a:extLst>
              <a:ext uri="{FF2B5EF4-FFF2-40B4-BE49-F238E27FC236}">
                <a16:creationId xmlns:a16="http://schemas.microsoft.com/office/drawing/2014/main" id="{7D3D9B34-7A7E-4C0B-AF2E-A0B01400BECB}"/>
              </a:ext>
            </a:extLst>
          </p:cNvPr>
          <p:cNvSpPr txBox="1"/>
          <p:nvPr/>
        </p:nvSpPr>
        <p:spPr>
          <a:xfrm>
            <a:off x="-49487" y="1475772"/>
            <a:ext cx="11569762" cy="587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9041" tIns="69041" rIns="69041" bIns="69041">
            <a:spAutoFit/>
          </a:bodyPr>
          <a:lstStyle/>
          <a:p>
            <a:pPr lvl="1" defTabSz="431485">
              <a:spcBef>
                <a:spcPts val="1517"/>
              </a:spcBef>
              <a:buClr>
                <a:srgbClr val="0096FF"/>
              </a:buClr>
              <a:buSzPct val="100000"/>
              <a:defRPr sz="2400" spc="48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ru-RU" sz="1456" dirty="0">
                <a:latin typeface="Gilroy" panose="00000500000000000000" pitchFamily="50" charset="-52"/>
              </a:rPr>
              <a:t>прием заявок с 27.04.2022 </a:t>
            </a:r>
            <a:br>
              <a:rPr lang="ru-RU" sz="1456" dirty="0">
                <a:latin typeface="Gilroy" panose="00000500000000000000" pitchFamily="50" charset="-52"/>
              </a:rPr>
            </a:br>
            <a:endParaRPr sz="1456" dirty="0">
              <a:latin typeface="Gilroy" panose="00000500000000000000" pitchFamily="50" charset="-52"/>
            </a:endParaRPr>
          </a:p>
        </p:txBody>
      </p:sp>
      <p:sp>
        <p:nvSpPr>
          <p:cNvPr id="16" name="Заявка…">
            <a:extLst>
              <a:ext uri="{FF2B5EF4-FFF2-40B4-BE49-F238E27FC236}">
                <a16:creationId xmlns:a16="http://schemas.microsoft.com/office/drawing/2014/main" id="{5AC21E54-6C2C-48EB-8969-A0E7EAB90D6A}"/>
              </a:ext>
            </a:extLst>
          </p:cNvPr>
          <p:cNvSpPr txBox="1"/>
          <p:nvPr/>
        </p:nvSpPr>
        <p:spPr>
          <a:xfrm>
            <a:off x="406159" y="2891598"/>
            <a:ext cx="1921120" cy="160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9041" tIns="69041" rIns="69041" bIns="69041">
            <a:spAutoFit/>
          </a:bodyPr>
          <a:lstStyle/>
          <a:p>
            <a:pPr marL="208037" lvl="1" indent="-208037" defTabSz="431485">
              <a:spcBef>
                <a:spcPts val="1517"/>
              </a:spcBef>
              <a:buClr>
                <a:srgbClr val="00749B"/>
              </a:buClr>
              <a:buSzPct val="100000"/>
              <a:buFont typeface="Wingdings" panose="05000000000000000000" pitchFamily="2" charset="2"/>
              <a:buChar char="§"/>
              <a:defRPr sz="2400" spc="48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400" dirty="0" err="1">
                <a:latin typeface="Gilroy" panose="00000500000000000000" pitchFamily="50" charset="-52"/>
              </a:rPr>
              <a:t>Заявка</a:t>
            </a:r>
            <a:endParaRPr sz="1400" dirty="0">
              <a:latin typeface="Gilroy" panose="00000500000000000000" pitchFamily="50" charset="-52"/>
            </a:endParaRPr>
          </a:p>
          <a:p>
            <a:pPr marL="208037" lvl="1" indent="-208037" defTabSz="431485">
              <a:spcBef>
                <a:spcPts val="1517"/>
              </a:spcBef>
              <a:buClr>
                <a:srgbClr val="00749B"/>
              </a:buClr>
              <a:buSzPct val="100000"/>
              <a:buFont typeface="Wingdings" panose="05000000000000000000" pitchFamily="2" charset="2"/>
              <a:buChar char="§"/>
              <a:defRPr sz="2400" spc="48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400" dirty="0" err="1">
                <a:latin typeface="Gilroy" panose="00000500000000000000" pitchFamily="50" charset="-52"/>
              </a:rPr>
              <a:t>Справка</a:t>
            </a:r>
            <a:endParaRPr sz="1400" dirty="0">
              <a:latin typeface="Gilroy" panose="00000500000000000000" pitchFamily="50" charset="-52"/>
            </a:endParaRPr>
          </a:p>
          <a:p>
            <a:pPr marL="208037" lvl="1" indent="-208037" defTabSz="431485">
              <a:spcBef>
                <a:spcPts val="1517"/>
              </a:spcBef>
              <a:buClr>
                <a:srgbClr val="00749B"/>
              </a:buClr>
              <a:buSzPct val="100000"/>
              <a:buFont typeface="Wingdings" panose="05000000000000000000" pitchFamily="2" charset="2"/>
              <a:buChar char="§"/>
              <a:defRPr sz="2400" spc="48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400" dirty="0" err="1">
                <a:latin typeface="Gilroy" panose="00000500000000000000" pitchFamily="50" charset="-52"/>
              </a:rPr>
              <a:t>Презентация</a:t>
            </a:r>
            <a:br>
              <a:rPr sz="1400" dirty="0">
                <a:latin typeface="Gilroy" panose="00000500000000000000" pitchFamily="50" charset="-52"/>
              </a:rPr>
            </a:br>
            <a:br>
              <a:rPr sz="1400" dirty="0">
                <a:latin typeface="Gilroy" panose="00000500000000000000" pitchFamily="50" charset="-52"/>
              </a:rPr>
            </a:br>
            <a:endParaRPr sz="1400" dirty="0">
              <a:latin typeface="Gilroy" panose="00000500000000000000" pitchFamily="50" charset="-52"/>
            </a:endParaRPr>
          </a:p>
        </p:txBody>
      </p:sp>
      <p:sp>
        <p:nvSpPr>
          <p:cNvPr id="17" name="Проверка соответствия проекта требованиям         №550-ПП…">
            <a:extLst>
              <a:ext uri="{FF2B5EF4-FFF2-40B4-BE49-F238E27FC236}">
                <a16:creationId xmlns:a16="http://schemas.microsoft.com/office/drawing/2014/main" id="{6A476660-DEDB-4426-91F3-868E9C9039B0}"/>
              </a:ext>
            </a:extLst>
          </p:cNvPr>
          <p:cNvSpPr txBox="1"/>
          <p:nvPr/>
        </p:nvSpPr>
        <p:spPr>
          <a:xfrm>
            <a:off x="2586700" y="2891599"/>
            <a:ext cx="2280432" cy="302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9041" tIns="69041" rIns="69041" bIns="69041">
            <a:spAutoFit/>
          </a:bodyPr>
          <a:lstStyle/>
          <a:p>
            <a:pPr marL="208037" lvl="1" indent="-208037" defTabSz="431485">
              <a:spcBef>
                <a:spcPts val="1517"/>
              </a:spcBef>
              <a:buClr>
                <a:srgbClr val="00749B"/>
              </a:buClr>
              <a:buSzPct val="100000"/>
              <a:buFont typeface="Wingdings" panose="05000000000000000000" pitchFamily="2" charset="2"/>
              <a:buChar char="§"/>
              <a:defRPr sz="2400" spc="48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400" dirty="0" err="1">
                <a:latin typeface="Gilroy" panose="00000500000000000000" pitchFamily="50" charset="-52"/>
              </a:rPr>
              <a:t>Проверка</a:t>
            </a:r>
            <a:r>
              <a:rPr sz="1400" dirty="0">
                <a:latin typeface="Gilroy" panose="00000500000000000000" pitchFamily="50" charset="-52"/>
              </a:rPr>
              <a:t> </a:t>
            </a:r>
            <a:r>
              <a:rPr sz="1400" dirty="0" err="1">
                <a:latin typeface="Gilroy" panose="00000500000000000000" pitchFamily="50" charset="-52"/>
              </a:rPr>
              <a:t>соответствия</a:t>
            </a:r>
            <a:r>
              <a:rPr sz="1400" dirty="0">
                <a:latin typeface="Gilroy" panose="00000500000000000000" pitchFamily="50" charset="-52"/>
              </a:rPr>
              <a:t> </a:t>
            </a:r>
            <a:r>
              <a:rPr sz="1400" dirty="0" err="1">
                <a:latin typeface="Gilroy" panose="00000500000000000000" pitchFamily="50" charset="-52"/>
              </a:rPr>
              <a:t>проекта</a:t>
            </a:r>
            <a:r>
              <a:rPr sz="1400" dirty="0">
                <a:latin typeface="Gilroy" panose="00000500000000000000" pitchFamily="50" charset="-52"/>
              </a:rPr>
              <a:t> </a:t>
            </a:r>
            <a:r>
              <a:rPr sz="1400" dirty="0" err="1">
                <a:latin typeface="Gilroy" panose="00000500000000000000" pitchFamily="50" charset="-52"/>
              </a:rPr>
              <a:t>требованиям</a:t>
            </a:r>
            <a:r>
              <a:rPr sz="1400" dirty="0">
                <a:latin typeface="Gilroy" panose="00000500000000000000" pitchFamily="50" charset="-52"/>
              </a:rPr>
              <a:t>         №550-ПП</a:t>
            </a:r>
          </a:p>
          <a:p>
            <a:pPr marL="208037" lvl="1" indent="-208037" defTabSz="431485">
              <a:spcBef>
                <a:spcPts val="1517"/>
              </a:spcBef>
              <a:buClr>
                <a:srgbClr val="00749B"/>
              </a:buClr>
              <a:buSzPct val="100000"/>
              <a:buFont typeface="Wingdings" panose="05000000000000000000" pitchFamily="2" charset="2"/>
              <a:buChar char="§"/>
              <a:defRPr sz="2400" spc="48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400" dirty="0" err="1">
                <a:latin typeface="Gilroy" panose="00000500000000000000" pitchFamily="50" charset="-52"/>
              </a:rPr>
              <a:t>Формальная</a:t>
            </a:r>
            <a:r>
              <a:rPr sz="1400" dirty="0">
                <a:latin typeface="Gilroy" panose="00000500000000000000" pitchFamily="50" charset="-52"/>
              </a:rPr>
              <a:t> </a:t>
            </a:r>
            <a:r>
              <a:rPr sz="1400" dirty="0" err="1">
                <a:latin typeface="Gilroy" panose="00000500000000000000" pitchFamily="50" charset="-52"/>
              </a:rPr>
              <a:t>проверка</a:t>
            </a:r>
            <a:r>
              <a:rPr sz="1400" dirty="0">
                <a:latin typeface="Gilroy" panose="00000500000000000000" pitchFamily="50" charset="-52"/>
              </a:rPr>
              <a:t> </a:t>
            </a:r>
            <a:r>
              <a:rPr sz="1400" dirty="0" err="1">
                <a:latin typeface="Gilroy" panose="00000500000000000000" pitchFamily="50" charset="-52"/>
              </a:rPr>
              <a:t>полноты</a:t>
            </a:r>
            <a:r>
              <a:rPr sz="1400" dirty="0">
                <a:latin typeface="Gilroy" panose="00000500000000000000" pitchFamily="50" charset="-52"/>
              </a:rPr>
              <a:t> </a:t>
            </a:r>
            <a:br>
              <a:rPr lang="ru-RU" sz="1400" dirty="0">
                <a:latin typeface="Gilroy" panose="00000500000000000000" pitchFamily="50" charset="-52"/>
              </a:rPr>
            </a:br>
            <a:r>
              <a:rPr sz="1400" dirty="0">
                <a:latin typeface="Gilroy" panose="00000500000000000000" pitchFamily="50" charset="-52"/>
              </a:rPr>
              <a:t>и </a:t>
            </a:r>
            <a:r>
              <a:rPr sz="1400" dirty="0" err="1">
                <a:latin typeface="Gilroy" panose="00000500000000000000" pitchFamily="50" charset="-52"/>
              </a:rPr>
              <a:t>непротиво</a:t>
            </a:r>
            <a:r>
              <a:rPr lang="ru-RU" sz="1400" dirty="0">
                <a:latin typeface="Gilroy" panose="00000500000000000000" pitchFamily="50" charset="-52"/>
              </a:rPr>
              <a:t>-</a:t>
            </a:r>
            <a:r>
              <a:rPr sz="1400" dirty="0" err="1">
                <a:latin typeface="Gilroy" panose="00000500000000000000" pitchFamily="50" charset="-52"/>
              </a:rPr>
              <a:t>речивости</a:t>
            </a:r>
            <a:r>
              <a:rPr sz="1400" dirty="0">
                <a:latin typeface="Gilroy" panose="00000500000000000000" pitchFamily="50" charset="-52"/>
              </a:rPr>
              <a:t> </a:t>
            </a:r>
            <a:r>
              <a:rPr sz="1400" dirty="0" err="1">
                <a:latin typeface="Gilroy" panose="00000500000000000000" pitchFamily="50" charset="-52"/>
              </a:rPr>
              <a:t>заявки</a:t>
            </a:r>
            <a:r>
              <a:rPr sz="1400" dirty="0">
                <a:latin typeface="Gilroy" panose="00000500000000000000" pitchFamily="50" charset="-52"/>
              </a:rPr>
              <a:t> </a:t>
            </a:r>
            <a:br>
              <a:rPr lang="ru-RU" sz="1400" dirty="0">
                <a:latin typeface="Gilroy" panose="00000500000000000000" pitchFamily="50" charset="-52"/>
              </a:rPr>
            </a:br>
            <a:r>
              <a:rPr sz="1400" dirty="0">
                <a:latin typeface="Gilroy" panose="00000500000000000000" pitchFamily="50" charset="-52"/>
              </a:rPr>
              <a:t>и </a:t>
            </a:r>
            <a:r>
              <a:rPr sz="1400" dirty="0" err="1">
                <a:latin typeface="Gilroy" panose="00000500000000000000" pitchFamily="50" charset="-52"/>
              </a:rPr>
              <a:t>презентации</a:t>
            </a:r>
            <a:br>
              <a:rPr sz="1400" dirty="0">
                <a:latin typeface="Gilroy" panose="00000500000000000000" pitchFamily="50" charset="-52"/>
              </a:rPr>
            </a:br>
            <a:br>
              <a:rPr sz="1400" dirty="0">
                <a:latin typeface="Gilroy" panose="00000500000000000000" pitchFamily="50" charset="-52"/>
              </a:rPr>
            </a:br>
            <a:endParaRPr sz="1400" dirty="0">
              <a:latin typeface="Gilroy" panose="00000500000000000000" pitchFamily="50" charset="-52"/>
            </a:endParaRPr>
          </a:p>
        </p:txBody>
      </p:sp>
      <p:sp>
        <p:nvSpPr>
          <p:cNvPr id="18" name="Экспертная комиссия оценивают               по критериями…">
            <a:extLst>
              <a:ext uri="{FF2B5EF4-FFF2-40B4-BE49-F238E27FC236}">
                <a16:creationId xmlns:a16="http://schemas.microsoft.com/office/drawing/2014/main" id="{BBDDD91D-F425-4A23-BFFB-C6FA06D8895B}"/>
              </a:ext>
            </a:extLst>
          </p:cNvPr>
          <p:cNvSpPr txBox="1"/>
          <p:nvPr/>
        </p:nvSpPr>
        <p:spPr>
          <a:xfrm>
            <a:off x="4823969" y="2891598"/>
            <a:ext cx="1921120" cy="4148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9041" tIns="69041" rIns="69041" bIns="69041">
            <a:spAutoFit/>
          </a:bodyPr>
          <a:lstStyle/>
          <a:p>
            <a:pPr marL="208037" lvl="1" indent="-208037" defTabSz="431485">
              <a:spcAft>
                <a:spcPts val="200"/>
              </a:spcAft>
              <a:buClr>
                <a:srgbClr val="00749B"/>
              </a:buClr>
              <a:buSzPct val="100000"/>
              <a:buFont typeface="Wingdings" panose="05000000000000000000" pitchFamily="2" charset="2"/>
              <a:buChar char="§"/>
              <a:defRPr sz="2400" spc="48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ru-RU" sz="1400" dirty="0">
                <a:latin typeface="Gilroy" panose="00000500000000000000" pitchFamily="50" charset="-52"/>
              </a:rPr>
              <a:t>Опрос участников </a:t>
            </a:r>
            <a:br>
              <a:rPr lang="ru-RU" sz="1400" dirty="0">
                <a:latin typeface="Gilroy" panose="00000500000000000000" pitchFamily="50" charset="-52"/>
              </a:rPr>
            </a:br>
            <a:r>
              <a:rPr lang="ru-RU" sz="1400" dirty="0">
                <a:latin typeface="Gilroy" panose="00000500000000000000" pitchFamily="50" charset="-52"/>
              </a:rPr>
              <a:t>по отнесению </a:t>
            </a:r>
            <a:br>
              <a:rPr lang="ru-RU" sz="1400" dirty="0">
                <a:latin typeface="Gilroy" panose="00000500000000000000" pitchFamily="50" charset="-52"/>
              </a:rPr>
            </a:br>
            <a:r>
              <a:rPr lang="ru-RU" sz="1400" dirty="0">
                <a:latin typeface="Gilroy" panose="00000500000000000000" pitchFamily="50" charset="-52"/>
              </a:rPr>
              <a:t>к ИЦК или ЦКР </a:t>
            </a:r>
          </a:p>
          <a:p>
            <a:pPr marL="208037" lvl="1" indent="-208037" defTabSz="431485">
              <a:spcAft>
                <a:spcPts val="200"/>
              </a:spcAft>
              <a:buClr>
                <a:srgbClr val="00749B"/>
              </a:buClr>
              <a:buSzPct val="100000"/>
              <a:buFont typeface="Wingdings" panose="05000000000000000000" pitchFamily="2" charset="2"/>
              <a:buChar char="§"/>
              <a:defRPr sz="2400" spc="48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lang="ru-RU" sz="1400" dirty="0">
                <a:latin typeface="Gilroy" panose="00000500000000000000" pitchFamily="50" charset="-52"/>
              </a:rPr>
              <a:t>Комплексный анализ, в том числе отраслевая экспертиза</a:t>
            </a:r>
          </a:p>
          <a:p>
            <a:pPr marL="208037" lvl="1" indent="-208037" defTabSz="431485">
              <a:spcAft>
                <a:spcPts val="200"/>
              </a:spcAft>
              <a:buClr>
                <a:srgbClr val="00749B"/>
              </a:buClr>
              <a:buSzPct val="100000"/>
              <a:buFont typeface="Wingdings" panose="05000000000000000000" pitchFamily="2" charset="2"/>
              <a:buChar char="§"/>
              <a:defRPr sz="2400" spc="48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400" dirty="0" err="1">
                <a:latin typeface="Gilroy" panose="00000500000000000000" pitchFamily="50" charset="-52"/>
              </a:rPr>
              <a:t>Экспертн</a:t>
            </a:r>
            <a:r>
              <a:rPr lang="ru-RU" sz="1400" dirty="0" err="1">
                <a:latin typeface="Gilroy" panose="00000500000000000000" pitchFamily="50" charset="-52"/>
              </a:rPr>
              <a:t>ое</a:t>
            </a:r>
            <a:r>
              <a:rPr lang="ru-RU" sz="1400" dirty="0">
                <a:latin typeface="Gilroy" panose="00000500000000000000" pitchFamily="50" charset="-52"/>
              </a:rPr>
              <a:t> интервью, с оценкой </a:t>
            </a:r>
            <a:r>
              <a:rPr sz="1400" dirty="0" err="1">
                <a:latin typeface="Gilroy" panose="00000500000000000000" pitchFamily="50" charset="-52"/>
              </a:rPr>
              <a:t>по</a:t>
            </a:r>
            <a:r>
              <a:rPr sz="1400" dirty="0">
                <a:latin typeface="Gilroy" panose="00000500000000000000" pitchFamily="50" charset="-52"/>
              </a:rPr>
              <a:t> </a:t>
            </a:r>
            <a:r>
              <a:rPr lang="ru-RU" sz="1400" dirty="0">
                <a:latin typeface="Gilroy" panose="00000500000000000000" pitchFamily="50" charset="-52"/>
              </a:rPr>
              <a:t>23 </a:t>
            </a:r>
            <a:r>
              <a:rPr sz="1400" dirty="0" err="1">
                <a:latin typeface="Gilroy" panose="00000500000000000000" pitchFamily="50" charset="-52"/>
              </a:rPr>
              <a:t>критериям</a:t>
            </a:r>
            <a:endParaRPr lang="ru-RU" sz="1400" dirty="0">
              <a:latin typeface="Gilroy" panose="00000500000000000000" pitchFamily="50" charset="-52"/>
            </a:endParaRPr>
          </a:p>
          <a:p>
            <a:pPr marL="208037" lvl="1" indent="-208037" defTabSz="431485">
              <a:spcBef>
                <a:spcPts val="1517"/>
              </a:spcBef>
              <a:buClr>
                <a:srgbClr val="00749B"/>
              </a:buClr>
              <a:buSzPct val="100000"/>
              <a:buFont typeface="Wingdings" panose="05000000000000000000" pitchFamily="2" charset="2"/>
              <a:buChar char="§"/>
              <a:defRPr sz="2400" spc="48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400" dirty="0" err="1">
                <a:latin typeface="Gilroy" panose="00000500000000000000" pitchFamily="50" charset="-52"/>
              </a:rPr>
              <a:t>Рекоменду</a:t>
            </a:r>
            <a:r>
              <a:rPr lang="ru-RU" sz="1400" dirty="0">
                <a:latin typeface="Gilroy" panose="00000500000000000000" pitchFamily="50" charset="-52"/>
              </a:rPr>
              <a:t>е</a:t>
            </a:r>
            <a:r>
              <a:rPr sz="1400" dirty="0">
                <a:latin typeface="Gilroy" panose="00000500000000000000" pitchFamily="50" charset="-52"/>
              </a:rPr>
              <a:t>т            </a:t>
            </a:r>
            <a:r>
              <a:rPr sz="1400" dirty="0" err="1">
                <a:latin typeface="Gilroy" panose="00000500000000000000" pitchFamily="50" charset="-52"/>
              </a:rPr>
              <a:t>на</a:t>
            </a:r>
            <a:r>
              <a:rPr sz="1400" dirty="0">
                <a:latin typeface="Gilroy" panose="00000500000000000000" pitchFamily="50" charset="-52"/>
              </a:rPr>
              <a:t> ГК</a:t>
            </a:r>
            <a:r>
              <a:rPr lang="ru-RU" sz="1400" dirty="0">
                <a:latin typeface="Gilroy" panose="00000500000000000000" pitchFamily="50" charset="-52"/>
              </a:rPr>
              <a:t>1</a:t>
            </a:r>
            <a:r>
              <a:rPr sz="1400" dirty="0">
                <a:latin typeface="Gilroy" panose="00000500000000000000" pitchFamily="50" charset="-52"/>
              </a:rPr>
              <a:t>, </a:t>
            </a:r>
            <a:r>
              <a:rPr sz="1400" dirty="0" err="1">
                <a:latin typeface="Gilroy" panose="00000500000000000000" pitchFamily="50" charset="-52"/>
              </a:rPr>
              <a:t>либо</a:t>
            </a:r>
            <a:r>
              <a:rPr sz="1400" dirty="0">
                <a:latin typeface="Gilroy" panose="00000500000000000000" pitchFamily="50" charset="-52"/>
              </a:rPr>
              <a:t> </a:t>
            </a:r>
            <a:r>
              <a:rPr sz="1400" dirty="0" err="1">
                <a:latin typeface="Gilroy" panose="00000500000000000000" pitchFamily="50" charset="-52"/>
              </a:rPr>
              <a:t>рекоменду</a:t>
            </a:r>
            <a:r>
              <a:rPr lang="ru-RU" sz="1400" dirty="0">
                <a:latin typeface="Gilroy" panose="00000500000000000000" pitchFamily="50" charset="-52"/>
              </a:rPr>
              <a:t>е</a:t>
            </a:r>
            <a:r>
              <a:rPr sz="1400" dirty="0">
                <a:latin typeface="Gilroy" panose="00000500000000000000" pitchFamily="50" charset="-52"/>
              </a:rPr>
              <a:t>т </a:t>
            </a:r>
            <a:r>
              <a:rPr sz="1400" dirty="0" err="1">
                <a:latin typeface="Gilroy" panose="00000500000000000000" pitchFamily="50" charset="-52"/>
              </a:rPr>
              <a:t>отклонить</a:t>
            </a:r>
            <a:r>
              <a:rPr sz="1400" dirty="0">
                <a:latin typeface="Gilroy" panose="00000500000000000000" pitchFamily="50" charset="-52"/>
              </a:rPr>
              <a:t> </a:t>
            </a:r>
            <a:r>
              <a:rPr sz="1400" dirty="0" err="1">
                <a:latin typeface="Gilroy" panose="00000500000000000000" pitchFamily="50" charset="-52"/>
              </a:rPr>
              <a:t>заявку</a:t>
            </a:r>
            <a:endParaRPr lang="ru-RU" sz="1400" dirty="0">
              <a:latin typeface="Gilroy" panose="00000500000000000000" pitchFamily="50" charset="-52"/>
            </a:endParaRPr>
          </a:p>
        </p:txBody>
      </p:sp>
      <p:sp>
        <p:nvSpPr>
          <p:cNvPr id="19" name="Публичная защита проекта…">
            <a:extLst>
              <a:ext uri="{FF2B5EF4-FFF2-40B4-BE49-F238E27FC236}">
                <a16:creationId xmlns:a16="http://schemas.microsoft.com/office/drawing/2014/main" id="{5AA817A9-87A6-46C7-A0C6-17A5D81F3279}"/>
              </a:ext>
            </a:extLst>
          </p:cNvPr>
          <p:cNvSpPr txBox="1"/>
          <p:nvPr/>
        </p:nvSpPr>
        <p:spPr>
          <a:xfrm>
            <a:off x="7052641" y="2891598"/>
            <a:ext cx="2280432" cy="3132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9041" tIns="69041" rIns="69041" bIns="69041">
            <a:spAutoFit/>
          </a:bodyPr>
          <a:lstStyle/>
          <a:p>
            <a:pPr marL="208037" lvl="1" indent="-208037" defTabSz="431485">
              <a:spcBef>
                <a:spcPts val="1517"/>
              </a:spcBef>
              <a:buClr>
                <a:srgbClr val="00749B"/>
              </a:buClr>
              <a:buSzPct val="100000"/>
              <a:buFont typeface="Wingdings" panose="05000000000000000000" pitchFamily="2" charset="2"/>
              <a:buChar char="§"/>
              <a:defRPr sz="2400" spc="48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400" dirty="0" err="1">
                <a:latin typeface="Gilroy" panose="00000500000000000000" pitchFamily="50" charset="-52"/>
              </a:rPr>
              <a:t>Публичная</a:t>
            </a:r>
            <a:r>
              <a:rPr sz="1400" dirty="0">
                <a:latin typeface="Gilroy" panose="00000500000000000000" pitchFamily="50" charset="-52"/>
              </a:rPr>
              <a:t> </a:t>
            </a:r>
            <a:br>
              <a:rPr lang="ru-RU" sz="1400" dirty="0">
                <a:latin typeface="Gilroy" panose="00000500000000000000" pitchFamily="50" charset="-52"/>
              </a:rPr>
            </a:br>
            <a:r>
              <a:rPr sz="1400" dirty="0" err="1">
                <a:latin typeface="Gilroy" panose="00000500000000000000" pitchFamily="50" charset="-52"/>
              </a:rPr>
              <a:t>защита</a:t>
            </a:r>
            <a:r>
              <a:rPr sz="1400" dirty="0">
                <a:latin typeface="Gilroy" panose="00000500000000000000" pitchFamily="50" charset="-52"/>
              </a:rPr>
              <a:t> </a:t>
            </a:r>
            <a:r>
              <a:rPr sz="1400" dirty="0" err="1">
                <a:latin typeface="Gilroy" panose="00000500000000000000" pitchFamily="50" charset="-52"/>
              </a:rPr>
              <a:t>проекта</a:t>
            </a:r>
            <a:r>
              <a:rPr lang="ru-RU" sz="1400" dirty="0">
                <a:latin typeface="Gilroy" panose="00000500000000000000" pitchFamily="50" charset="-52"/>
              </a:rPr>
              <a:t> </a:t>
            </a:r>
            <a:br>
              <a:rPr lang="ru-RU" sz="1400" dirty="0">
                <a:latin typeface="Gilroy" panose="00000500000000000000" pitchFamily="50" charset="-52"/>
              </a:rPr>
            </a:br>
            <a:r>
              <a:rPr lang="ru-RU" sz="1400" dirty="0">
                <a:latin typeface="Gilroy" panose="00000500000000000000" pitchFamily="50" charset="-52"/>
              </a:rPr>
              <a:t>на </a:t>
            </a:r>
            <a:r>
              <a:rPr lang="ru-RU" sz="1400" dirty="0">
                <a:latin typeface="Gilroy SemiBold" panose="00000700000000000000" pitchFamily="50" charset="-52"/>
              </a:rPr>
              <a:t>тематической</a:t>
            </a:r>
            <a:r>
              <a:rPr lang="ru-RU" sz="1400" dirty="0">
                <a:latin typeface="Gilroy" panose="00000500000000000000" pitchFamily="50" charset="-52"/>
              </a:rPr>
              <a:t> </a:t>
            </a:r>
            <a:r>
              <a:rPr lang="ru-RU" sz="1400" dirty="0">
                <a:latin typeface="Gilroy Bold" panose="00000800000000000000" pitchFamily="50" charset="-52"/>
              </a:rPr>
              <a:t>Комиссии грантового комитета</a:t>
            </a:r>
            <a:endParaRPr sz="1400" dirty="0">
              <a:latin typeface="Gilroy Bold" panose="00000800000000000000" pitchFamily="50" charset="-52"/>
            </a:endParaRPr>
          </a:p>
          <a:p>
            <a:pPr marL="208037" lvl="1" indent="-208037" defTabSz="431485">
              <a:spcBef>
                <a:spcPts val="1517"/>
              </a:spcBef>
              <a:buClr>
                <a:srgbClr val="00749B"/>
              </a:buClr>
              <a:buSzPct val="100000"/>
              <a:buFont typeface="Wingdings" panose="05000000000000000000" pitchFamily="2" charset="2"/>
              <a:buChar char="§"/>
              <a:defRPr sz="2400" spc="48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400" dirty="0" err="1">
                <a:latin typeface="Gilroy" panose="00000500000000000000" pitchFamily="50" charset="-52"/>
              </a:rPr>
              <a:t>Принятие</a:t>
            </a:r>
            <a:r>
              <a:rPr sz="1400" dirty="0">
                <a:latin typeface="Gilroy" panose="00000500000000000000" pitchFamily="50" charset="-52"/>
              </a:rPr>
              <a:t> </a:t>
            </a:r>
            <a:r>
              <a:rPr sz="1400" dirty="0" err="1">
                <a:latin typeface="Gilroy" panose="00000500000000000000" pitchFamily="50" charset="-52"/>
              </a:rPr>
              <a:t>решения</a:t>
            </a:r>
            <a:r>
              <a:rPr lang="ru-RU" sz="1400" dirty="0">
                <a:latin typeface="Gilroy" panose="00000500000000000000" pitchFamily="50" charset="-52"/>
              </a:rPr>
              <a:t> грантовым </a:t>
            </a:r>
            <a:r>
              <a:rPr lang="ru-RU" sz="1400" spc="48" dirty="0">
                <a:latin typeface="Gilroy" panose="00000500000000000000" pitchFamily="50" charset="-52"/>
              </a:rPr>
              <a:t>комитетом по итогам оценки и защиты о переходе на 2й этап с учетом экспертной оценки</a:t>
            </a:r>
            <a:br>
              <a:rPr lang="ru-RU" sz="1400" spc="48" dirty="0">
                <a:latin typeface="Gilroy" panose="00000500000000000000" pitchFamily="50" charset="-52"/>
              </a:rPr>
            </a:br>
            <a:r>
              <a:rPr lang="ru-RU" sz="1400" spc="48" dirty="0">
                <a:latin typeface="Gilroy" panose="00000500000000000000" pitchFamily="50" charset="-52"/>
              </a:rPr>
              <a:t>(ГК1)</a:t>
            </a:r>
            <a:endParaRPr sz="1400" spc="48" dirty="0">
              <a:latin typeface="Gilroy" panose="00000500000000000000" pitchFamily="50" charset="-52"/>
            </a:endParaRPr>
          </a:p>
        </p:txBody>
      </p:sp>
      <p:sp>
        <p:nvSpPr>
          <p:cNvPr id="20" name="Оформление проекта…">
            <a:extLst>
              <a:ext uri="{FF2B5EF4-FFF2-40B4-BE49-F238E27FC236}">
                <a16:creationId xmlns:a16="http://schemas.microsoft.com/office/drawing/2014/main" id="{F3F27276-2C20-48F9-BB77-CB7CACB29BC1}"/>
              </a:ext>
            </a:extLst>
          </p:cNvPr>
          <p:cNvSpPr txBox="1"/>
          <p:nvPr/>
        </p:nvSpPr>
        <p:spPr>
          <a:xfrm>
            <a:off x="9477184" y="2891599"/>
            <a:ext cx="2110065" cy="3109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9041" tIns="69041" rIns="69041" bIns="69041">
            <a:spAutoFit/>
          </a:bodyPr>
          <a:lstStyle/>
          <a:p>
            <a:pPr marL="208037" lvl="1" indent="-208037" defTabSz="431485">
              <a:spcBef>
                <a:spcPts val="1517"/>
              </a:spcBef>
              <a:buClr>
                <a:srgbClr val="00749B"/>
              </a:buClr>
              <a:buSzPct val="100000"/>
              <a:buFont typeface="Wingdings" panose="05000000000000000000" pitchFamily="2" charset="2"/>
              <a:buChar char="§"/>
              <a:defRPr sz="2400" spc="48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400" dirty="0" err="1">
                <a:latin typeface="Gilroy" panose="00000500000000000000" pitchFamily="50" charset="-52"/>
              </a:rPr>
              <a:t>Оформление</a:t>
            </a:r>
            <a:r>
              <a:rPr sz="1400" dirty="0">
                <a:latin typeface="Gilroy" panose="00000500000000000000" pitchFamily="50" charset="-52"/>
              </a:rPr>
              <a:t> </a:t>
            </a:r>
            <a:r>
              <a:rPr lang="ru-RU" sz="1400" dirty="0">
                <a:latin typeface="Gilroy" panose="00000500000000000000" pitchFamily="50" charset="-52"/>
              </a:rPr>
              <a:t>комплекта материалов по проекту при помощи РФРИТ</a:t>
            </a:r>
            <a:endParaRPr sz="1400" dirty="0">
              <a:latin typeface="Gilroy" panose="00000500000000000000" pitchFamily="50" charset="-52"/>
            </a:endParaRPr>
          </a:p>
          <a:p>
            <a:pPr marL="208037" lvl="1" indent="-208037" defTabSz="431485">
              <a:spcBef>
                <a:spcPts val="1517"/>
              </a:spcBef>
              <a:buClr>
                <a:srgbClr val="00749B"/>
              </a:buClr>
              <a:buSzPct val="100000"/>
              <a:buFont typeface="Wingdings" panose="05000000000000000000" pitchFamily="2" charset="2"/>
              <a:buChar char="§"/>
              <a:defRPr sz="2400" spc="48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400" dirty="0" err="1">
                <a:latin typeface="Gilroy" panose="00000500000000000000" pitchFamily="50" charset="-52"/>
              </a:rPr>
              <a:t>Независимая</a:t>
            </a:r>
            <a:r>
              <a:rPr sz="1400" dirty="0">
                <a:latin typeface="Gilroy" panose="00000500000000000000" pitchFamily="50" charset="-52"/>
              </a:rPr>
              <a:t> </a:t>
            </a:r>
            <a:r>
              <a:rPr lang="ru-RU" sz="1400" dirty="0">
                <a:latin typeface="Gilroy" panose="00000500000000000000" pitchFamily="50" charset="-52"/>
              </a:rPr>
              <a:t>экспертиза</a:t>
            </a:r>
            <a:endParaRPr sz="1400" dirty="0">
              <a:latin typeface="Gilroy" panose="00000500000000000000" pitchFamily="50" charset="-52"/>
            </a:endParaRPr>
          </a:p>
          <a:p>
            <a:pPr marL="208037" lvl="1" indent="-208037" defTabSz="431485">
              <a:spcBef>
                <a:spcPts val="1517"/>
              </a:spcBef>
              <a:buClr>
                <a:srgbClr val="00749B"/>
              </a:buClr>
              <a:buSzPct val="100000"/>
              <a:buFont typeface="Wingdings" panose="05000000000000000000" pitchFamily="2" charset="2"/>
              <a:buChar char="§"/>
              <a:defRPr sz="2400" spc="48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1400" dirty="0" err="1">
                <a:latin typeface="Gilroy" panose="00000500000000000000" pitchFamily="50" charset="-52"/>
              </a:rPr>
              <a:t>Определение</a:t>
            </a:r>
            <a:r>
              <a:rPr sz="1400" dirty="0">
                <a:latin typeface="Gilroy" panose="00000500000000000000" pitchFamily="50" charset="-52"/>
              </a:rPr>
              <a:t> </a:t>
            </a:r>
            <a:r>
              <a:rPr sz="1400" dirty="0" err="1">
                <a:latin typeface="Gilroy" panose="00000500000000000000" pitchFamily="50" charset="-52"/>
              </a:rPr>
              <a:t>победителей</a:t>
            </a:r>
            <a:r>
              <a:rPr sz="1400" dirty="0">
                <a:latin typeface="Gilroy" panose="00000500000000000000" pitchFamily="50" charset="-52"/>
              </a:rPr>
              <a:t> </a:t>
            </a:r>
            <a:r>
              <a:rPr sz="1400" dirty="0" err="1">
                <a:latin typeface="Gilroy" panose="00000500000000000000" pitchFamily="50" charset="-52"/>
              </a:rPr>
              <a:t>Грантовым</a:t>
            </a:r>
            <a:r>
              <a:rPr sz="1400" dirty="0">
                <a:latin typeface="Gilroy" panose="00000500000000000000" pitchFamily="50" charset="-52"/>
              </a:rPr>
              <a:t> </a:t>
            </a:r>
            <a:r>
              <a:rPr sz="1400" dirty="0" err="1">
                <a:latin typeface="Gilroy" panose="00000500000000000000" pitchFamily="50" charset="-52"/>
              </a:rPr>
              <a:t>комитетом</a:t>
            </a:r>
            <a:r>
              <a:rPr sz="1400" dirty="0">
                <a:latin typeface="Gilroy" panose="00000500000000000000" pitchFamily="50" charset="-52"/>
              </a:rPr>
              <a:t> РФРИТ</a:t>
            </a:r>
            <a:r>
              <a:rPr lang="ru-RU" sz="1400" dirty="0">
                <a:latin typeface="Gilroy" panose="00000500000000000000" pitchFamily="50" charset="-52"/>
              </a:rPr>
              <a:t> (ГК2)</a:t>
            </a:r>
            <a:endParaRPr sz="1400" dirty="0">
              <a:latin typeface="Gilroy" panose="00000500000000000000" pitchFamily="50" charset="-52"/>
            </a:endParaRPr>
          </a:p>
        </p:txBody>
      </p:sp>
      <p:sp>
        <p:nvSpPr>
          <p:cNvPr id="21" name="Прямоугольник">
            <a:extLst>
              <a:ext uri="{FF2B5EF4-FFF2-40B4-BE49-F238E27FC236}">
                <a16:creationId xmlns:a16="http://schemas.microsoft.com/office/drawing/2014/main" id="{8F817B84-436F-4C41-A330-AB0F85B3E438}"/>
              </a:ext>
            </a:extLst>
          </p:cNvPr>
          <p:cNvSpPr/>
          <p:nvPr/>
        </p:nvSpPr>
        <p:spPr>
          <a:xfrm>
            <a:off x="407582" y="2317428"/>
            <a:ext cx="2199497" cy="457847"/>
          </a:xfrm>
          <a:prstGeom prst="homePlate">
            <a:avLst/>
          </a:prstGeom>
          <a:solidFill>
            <a:srgbClr val="00749B"/>
          </a:solidFill>
          <a:ln w="12700">
            <a:miter lim="400000"/>
          </a:ln>
        </p:spPr>
        <p:txBody>
          <a:bodyPr lIns="27739" tIns="27739" rIns="27739" bIns="27739" anchor="ctr"/>
          <a:lstStyle/>
          <a:p>
            <a:endParaRPr sz="1092">
              <a:latin typeface="Gilroy" panose="00000500000000000000" pitchFamily="50" charset="-52"/>
            </a:endParaRPr>
          </a:p>
        </p:txBody>
      </p:sp>
      <p:sp>
        <p:nvSpPr>
          <p:cNvPr id="22" name="Прямоугольник">
            <a:extLst>
              <a:ext uri="{FF2B5EF4-FFF2-40B4-BE49-F238E27FC236}">
                <a16:creationId xmlns:a16="http://schemas.microsoft.com/office/drawing/2014/main" id="{96022AAE-F47A-4870-95DA-69088D58A926}"/>
              </a:ext>
            </a:extLst>
          </p:cNvPr>
          <p:cNvSpPr/>
          <p:nvPr/>
        </p:nvSpPr>
        <p:spPr>
          <a:xfrm>
            <a:off x="2437524" y="2317428"/>
            <a:ext cx="2348672" cy="457847"/>
          </a:xfrm>
          <a:prstGeom prst="chevron">
            <a:avLst/>
          </a:prstGeom>
          <a:solidFill>
            <a:srgbClr val="00749B"/>
          </a:solidFill>
          <a:ln w="12700">
            <a:miter lim="400000"/>
          </a:ln>
        </p:spPr>
        <p:txBody>
          <a:bodyPr lIns="27739" tIns="27739" rIns="27739" bIns="27739" anchor="ctr"/>
          <a:lstStyle/>
          <a:p>
            <a:endParaRPr sz="1092">
              <a:latin typeface="Gilroy" panose="00000500000000000000" pitchFamily="50" charset="-52"/>
            </a:endParaRPr>
          </a:p>
        </p:txBody>
      </p:sp>
      <p:sp>
        <p:nvSpPr>
          <p:cNvPr id="23" name="Прямоугольник">
            <a:extLst>
              <a:ext uri="{FF2B5EF4-FFF2-40B4-BE49-F238E27FC236}">
                <a16:creationId xmlns:a16="http://schemas.microsoft.com/office/drawing/2014/main" id="{23C57F2F-D07F-426A-B656-6944CA283BA0}"/>
              </a:ext>
            </a:extLst>
          </p:cNvPr>
          <p:cNvSpPr/>
          <p:nvPr/>
        </p:nvSpPr>
        <p:spPr>
          <a:xfrm>
            <a:off x="4628830" y="2317428"/>
            <a:ext cx="2515212" cy="457847"/>
          </a:xfrm>
          <a:prstGeom prst="chevron">
            <a:avLst/>
          </a:prstGeom>
          <a:solidFill>
            <a:srgbClr val="00749B"/>
          </a:solidFill>
          <a:ln w="12700">
            <a:miter lim="400000"/>
          </a:ln>
        </p:spPr>
        <p:txBody>
          <a:bodyPr lIns="27739" tIns="27739" rIns="27739" bIns="27739" anchor="ctr"/>
          <a:lstStyle/>
          <a:p>
            <a:endParaRPr sz="1092">
              <a:latin typeface="Gilroy" panose="00000500000000000000" pitchFamily="50" charset="-52"/>
            </a:endParaRPr>
          </a:p>
        </p:txBody>
      </p:sp>
      <p:sp>
        <p:nvSpPr>
          <p:cNvPr id="24" name="Прямоугольник">
            <a:extLst>
              <a:ext uri="{FF2B5EF4-FFF2-40B4-BE49-F238E27FC236}">
                <a16:creationId xmlns:a16="http://schemas.microsoft.com/office/drawing/2014/main" id="{664D21B0-CF62-43A0-9AC4-BC6F5330CFE6}"/>
              </a:ext>
            </a:extLst>
          </p:cNvPr>
          <p:cNvSpPr/>
          <p:nvPr/>
        </p:nvSpPr>
        <p:spPr>
          <a:xfrm>
            <a:off x="6984689" y="2317428"/>
            <a:ext cx="2423699" cy="457847"/>
          </a:xfrm>
          <a:prstGeom prst="chevron">
            <a:avLst/>
          </a:prstGeom>
          <a:solidFill>
            <a:srgbClr val="00749B"/>
          </a:solidFill>
          <a:ln w="12700">
            <a:miter lim="400000"/>
          </a:ln>
        </p:spPr>
        <p:txBody>
          <a:bodyPr lIns="27739" tIns="27739" rIns="27739" bIns="27739" anchor="ctr"/>
          <a:lstStyle/>
          <a:p>
            <a:endParaRPr sz="1092">
              <a:latin typeface="Gilroy" panose="00000500000000000000" pitchFamily="50" charset="-52"/>
            </a:endParaRPr>
          </a:p>
        </p:txBody>
      </p:sp>
      <p:sp>
        <p:nvSpPr>
          <p:cNvPr id="25" name="Прямоугольник">
            <a:extLst>
              <a:ext uri="{FF2B5EF4-FFF2-40B4-BE49-F238E27FC236}">
                <a16:creationId xmlns:a16="http://schemas.microsoft.com/office/drawing/2014/main" id="{CD5160AA-7EAB-4BAD-817D-7C6810A8778E}"/>
              </a:ext>
            </a:extLst>
          </p:cNvPr>
          <p:cNvSpPr/>
          <p:nvPr/>
        </p:nvSpPr>
        <p:spPr>
          <a:xfrm>
            <a:off x="9247278" y="2317428"/>
            <a:ext cx="2396086" cy="457847"/>
          </a:xfrm>
          <a:prstGeom prst="chevron">
            <a:avLst/>
          </a:prstGeom>
          <a:solidFill>
            <a:srgbClr val="00749B"/>
          </a:solidFill>
          <a:ln w="12700">
            <a:miter lim="400000"/>
          </a:ln>
        </p:spPr>
        <p:txBody>
          <a:bodyPr lIns="27739" tIns="27739" rIns="27739" bIns="27739" anchor="ctr"/>
          <a:lstStyle/>
          <a:p>
            <a:endParaRPr sz="1092">
              <a:latin typeface="Gilroy" panose="00000500000000000000" pitchFamily="50" charset="-52"/>
            </a:endParaRPr>
          </a:p>
        </p:txBody>
      </p:sp>
      <p:sp>
        <p:nvSpPr>
          <p:cNvPr id="26" name="Заявка на ЕПГУ">
            <a:extLst>
              <a:ext uri="{FF2B5EF4-FFF2-40B4-BE49-F238E27FC236}">
                <a16:creationId xmlns:a16="http://schemas.microsoft.com/office/drawing/2014/main" id="{D04C6879-608A-4A7F-B843-53D9263807AB}"/>
              </a:ext>
            </a:extLst>
          </p:cNvPr>
          <p:cNvSpPr txBox="1"/>
          <p:nvPr/>
        </p:nvSpPr>
        <p:spPr>
          <a:xfrm>
            <a:off x="609970" y="2401488"/>
            <a:ext cx="1713016" cy="296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6986" tIns="36986" rIns="36986" bIns="36986">
            <a:spAutoFit/>
          </a:bodyPr>
          <a:lstStyle>
            <a:lvl1pPr defTabSz="711200">
              <a:lnSpc>
                <a:spcPct val="90000"/>
              </a:lnSpc>
              <a:spcBef>
                <a:spcPts val="600"/>
              </a:spcBef>
              <a:defRPr sz="2500" b="1" spc="99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600" b="0" spc="0" dirty="0" err="1">
                <a:solidFill>
                  <a:schemeClr val="bg1"/>
                </a:solidFill>
                <a:latin typeface="Gilroy SemiBold" panose="00000700000000000000" pitchFamily="50" charset="-52"/>
              </a:rPr>
              <a:t>Заявка</a:t>
            </a:r>
            <a:r>
              <a:rPr sz="1600" b="0" spc="0" dirty="0">
                <a:solidFill>
                  <a:schemeClr val="bg1"/>
                </a:solidFill>
                <a:latin typeface="Gilroy SemiBold" panose="00000700000000000000" pitchFamily="50" charset="-52"/>
              </a:rPr>
              <a:t> </a:t>
            </a:r>
            <a:r>
              <a:rPr sz="1600" b="0" spc="0" dirty="0" err="1">
                <a:solidFill>
                  <a:schemeClr val="bg1"/>
                </a:solidFill>
                <a:latin typeface="Gilroy SemiBold" panose="00000700000000000000" pitchFamily="50" charset="-52"/>
              </a:rPr>
              <a:t>на</a:t>
            </a:r>
            <a:r>
              <a:rPr sz="1600" b="0" spc="0" dirty="0">
                <a:solidFill>
                  <a:schemeClr val="bg1"/>
                </a:solidFill>
                <a:latin typeface="Gilroy SemiBold" panose="00000700000000000000" pitchFamily="50" charset="-52"/>
              </a:rPr>
              <a:t> ЕПГУ</a:t>
            </a:r>
          </a:p>
        </p:txBody>
      </p:sp>
      <p:sp>
        <p:nvSpPr>
          <p:cNvPr id="27" name="Рассмотрение">
            <a:extLst>
              <a:ext uri="{FF2B5EF4-FFF2-40B4-BE49-F238E27FC236}">
                <a16:creationId xmlns:a16="http://schemas.microsoft.com/office/drawing/2014/main" id="{E54A1B7C-1A26-4F2C-B933-2D73B989B4D0}"/>
              </a:ext>
            </a:extLst>
          </p:cNvPr>
          <p:cNvSpPr txBox="1"/>
          <p:nvPr/>
        </p:nvSpPr>
        <p:spPr>
          <a:xfrm>
            <a:off x="2875541" y="2401488"/>
            <a:ext cx="1733316" cy="296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6986" tIns="36986" rIns="36986" bIns="36986">
            <a:spAutoFit/>
          </a:bodyPr>
          <a:lstStyle>
            <a:lvl1pPr defTabSz="711200">
              <a:lnSpc>
                <a:spcPct val="90000"/>
              </a:lnSpc>
              <a:spcBef>
                <a:spcPts val="600"/>
              </a:spcBef>
              <a:defRPr sz="2500" b="1" spc="99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600" b="0" spc="0" dirty="0" err="1">
                <a:solidFill>
                  <a:schemeClr val="bg1"/>
                </a:solidFill>
                <a:latin typeface="Gilroy SemiBold" panose="00000700000000000000" pitchFamily="50" charset="-52"/>
              </a:rPr>
              <a:t>Рассмотрение</a:t>
            </a:r>
            <a:r>
              <a:rPr sz="1600" b="0" spc="0" dirty="0">
                <a:solidFill>
                  <a:schemeClr val="bg1"/>
                </a:solidFill>
                <a:latin typeface="Gilroy SemiBold" panose="00000700000000000000" pitchFamily="50" charset="-52"/>
              </a:rPr>
              <a:t> </a:t>
            </a:r>
          </a:p>
        </p:txBody>
      </p:sp>
      <p:sp>
        <p:nvSpPr>
          <p:cNvPr id="28" name="Экспертная оценка">
            <a:extLst>
              <a:ext uri="{FF2B5EF4-FFF2-40B4-BE49-F238E27FC236}">
                <a16:creationId xmlns:a16="http://schemas.microsoft.com/office/drawing/2014/main" id="{60A0EE6C-6684-4C52-91B1-AA9AAC7AE31B}"/>
              </a:ext>
            </a:extLst>
          </p:cNvPr>
          <p:cNvSpPr txBox="1"/>
          <p:nvPr/>
        </p:nvSpPr>
        <p:spPr>
          <a:xfrm>
            <a:off x="4904896" y="2401488"/>
            <a:ext cx="2199497" cy="296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6986" tIns="36986" rIns="36986" bIns="36986">
            <a:spAutoFit/>
          </a:bodyPr>
          <a:lstStyle>
            <a:lvl1pPr defTabSz="711200">
              <a:lnSpc>
                <a:spcPct val="90000"/>
              </a:lnSpc>
              <a:spcBef>
                <a:spcPts val="600"/>
              </a:spcBef>
              <a:defRPr sz="2500" b="1" spc="99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600" b="0" spc="0" dirty="0" err="1">
                <a:solidFill>
                  <a:schemeClr val="bg1"/>
                </a:solidFill>
                <a:latin typeface="Gilroy SemiBold" panose="00000700000000000000" pitchFamily="50" charset="-52"/>
              </a:rPr>
              <a:t>Экспертная</a:t>
            </a:r>
            <a:r>
              <a:rPr sz="1600" b="0" spc="0" dirty="0">
                <a:solidFill>
                  <a:schemeClr val="bg1"/>
                </a:solidFill>
                <a:latin typeface="Gilroy SemiBold" panose="00000700000000000000" pitchFamily="50" charset="-52"/>
              </a:rPr>
              <a:t> </a:t>
            </a:r>
            <a:r>
              <a:rPr sz="1600" b="0" spc="0" dirty="0" err="1">
                <a:solidFill>
                  <a:schemeClr val="bg1"/>
                </a:solidFill>
                <a:latin typeface="Gilroy SemiBold" panose="00000700000000000000" pitchFamily="50" charset="-52"/>
              </a:rPr>
              <a:t>оценка</a:t>
            </a:r>
            <a:endParaRPr sz="1600" b="0" spc="0" dirty="0">
              <a:solidFill>
                <a:schemeClr val="bg1"/>
              </a:solidFill>
              <a:latin typeface="Gilroy SemiBold" panose="00000700000000000000" pitchFamily="50" charset="-52"/>
            </a:endParaRPr>
          </a:p>
        </p:txBody>
      </p:sp>
      <p:sp>
        <p:nvSpPr>
          <p:cNvPr id="29" name="Грантовый комитет">
            <a:extLst>
              <a:ext uri="{FF2B5EF4-FFF2-40B4-BE49-F238E27FC236}">
                <a16:creationId xmlns:a16="http://schemas.microsoft.com/office/drawing/2014/main" id="{D188C9A7-A0DE-4FD9-9694-1E4A757E9D26}"/>
              </a:ext>
            </a:extLst>
          </p:cNvPr>
          <p:cNvSpPr txBox="1"/>
          <p:nvPr/>
        </p:nvSpPr>
        <p:spPr>
          <a:xfrm>
            <a:off x="7253437" y="2401488"/>
            <a:ext cx="2077975" cy="296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6986" tIns="36986" rIns="36986" bIns="36986">
            <a:spAutoFit/>
          </a:bodyPr>
          <a:lstStyle>
            <a:lvl1pPr defTabSz="711200">
              <a:lnSpc>
                <a:spcPct val="90000"/>
              </a:lnSpc>
              <a:spcBef>
                <a:spcPts val="600"/>
              </a:spcBef>
              <a:defRPr sz="2500" b="1" spc="99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600" b="0" spc="0" dirty="0" err="1">
                <a:solidFill>
                  <a:schemeClr val="bg1"/>
                </a:solidFill>
                <a:latin typeface="Gilroy SemiBold" panose="00000700000000000000" pitchFamily="50" charset="-52"/>
              </a:rPr>
              <a:t>Грантовый</a:t>
            </a:r>
            <a:r>
              <a:rPr sz="1600" b="0" spc="0" dirty="0">
                <a:solidFill>
                  <a:schemeClr val="bg1"/>
                </a:solidFill>
                <a:latin typeface="Gilroy SemiBold" panose="00000700000000000000" pitchFamily="50" charset="-52"/>
              </a:rPr>
              <a:t> </a:t>
            </a:r>
            <a:r>
              <a:rPr sz="1600" b="0" spc="0" dirty="0" err="1">
                <a:solidFill>
                  <a:schemeClr val="bg1"/>
                </a:solidFill>
                <a:latin typeface="Gilroy SemiBold" panose="00000700000000000000" pitchFamily="50" charset="-52"/>
              </a:rPr>
              <a:t>комитет</a:t>
            </a:r>
            <a:endParaRPr sz="1600" b="0" spc="0" dirty="0">
              <a:solidFill>
                <a:schemeClr val="bg1"/>
              </a:solidFill>
              <a:latin typeface="Gilroy SemiBold" panose="00000700000000000000" pitchFamily="50" charset="-52"/>
            </a:endParaRPr>
          </a:p>
        </p:txBody>
      </p:sp>
      <p:sp>
        <p:nvSpPr>
          <p:cNvPr id="30" name="2 этап">
            <a:extLst>
              <a:ext uri="{FF2B5EF4-FFF2-40B4-BE49-F238E27FC236}">
                <a16:creationId xmlns:a16="http://schemas.microsoft.com/office/drawing/2014/main" id="{AB45F2EA-26CC-45EA-9F4E-3A6B13CF7402}"/>
              </a:ext>
            </a:extLst>
          </p:cNvPr>
          <p:cNvSpPr txBox="1"/>
          <p:nvPr/>
        </p:nvSpPr>
        <p:spPr>
          <a:xfrm>
            <a:off x="10005926" y="2401488"/>
            <a:ext cx="1299402" cy="296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6986" tIns="36986" rIns="36986" bIns="36986">
            <a:spAutoFit/>
          </a:bodyPr>
          <a:lstStyle>
            <a:lvl1pPr defTabSz="711200">
              <a:lnSpc>
                <a:spcPct val="90000"/>
              </a:lnSpc>
              <a:spcBef>
                <a:spcPts val="600"/>
              </a:spcBef>
              <a:defRPr sz="2500" b="1" spc="99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rPr sz="1600" b="0" spc="0" dirty="0">
                <a:solidFill>
                  <a:schemeClr val="bg1"/>
                </a:solidFill>
                <a:latin typeface="Gilroy SemiBold" panose="00000700000000000000" pitchFamily="50" charset="-52"/>
              </a:rPr>
              <a:t>2 </a:t>
            </a:r>
            <a:r>
              <a:rPr sz="1600" b="0" spc="0" dirty="0" err="1">
                <a:solidFill>
                  <a:schemeClr val="bg1"/>
                </a:solidFill>
                <a:latin typeface="Gilroy SemiBold" panose="00000700000000000000" pitchFamily="50" charset="-52"/>
              </a:rPr>
              <a:t>этап</a:t>
            </a:r>
            <a:r>
              <a:rPr sz="1600" b="0" spc="0" dirty="0">
                <a:solidFill>
                  <a:schemeClr val="bg1"/>
                </a:solidFill>
                <a:latin typeface="Gilroy SemiBold" panose="00000700000000000000" pitchFamily="50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539690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0E03CF-B8A8-4602-93BC-FC30AC382806}"/>
              </a:ext>
            </a:extLst>
          </p:cNvPr>
          <p:cNvSpPr/>
          <p:nvPr/>
        </p:nvSpPr>
        <p:spPr>
          <a:xfrm>
            <a:off x="-18585" y="-40574"/>
            <a:ext cx="260229" cy="1234889"/>
          </a:xfrm>
          <a:prstGeom prst="rect">
            <a:avLst/>
          </a:prstGeom>
          <a:solidFill>
            <a:srgbClr val="007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1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4D247-5698-4686-9067-D00A56226923}"/>
              </a:ext>
            </a:extLst>
          </p:cNvPr>
          <p:cNvSpPr txBox="1"/>
          <p:nvPr/>
        </p:nvSpPr>
        <p:spPr>
          <a:xfrm>
            <a:off x="445963" y="341147"/>
            <a:ext cx="10135592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2912" dirty="0">
                <a:solidFill>
                  <a:srgbClr val="013C64"/>
                </a:solidFill>
                <a:latin typeface="Gilroy Bold" panose="00000800000000000000" pitchFamily="50" charset="-52"/>
              </a:rPr>
              <a:t>КАЛЕНДАРНЫЙ ПЛАН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C1462A-25FD-4760-A223-7A129008F004}"/>
              </a:ext>
            </a:extLst>
          </p:cNvPr>
          <p:cNvSpPr txBox="1"/>
          <p:nvPr/>
        </p:nvSpPr>
        <p:spPr>
          <a:xfrm flipH="1">
            <a:off x="854338" y="1100157"/>
            <a:ext cx="6642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Проведение установочного вебинара для всех участников отбора – 848 Компаний + члены ГК + эксперты ИЦК </a:t>
            </a:r>
            <a:r>
              <a:rPr lang="ru-RU" sz="1600" dirty="0">
                <a:solidFill>
                  <a:srgbClr val="00749B"/>
                </a:solidFill>
                <a:latin typeface="Gilroy Bold" panose="00000800000000000000" pitchFamily="50" charset="-52"/>
              </a:rPr>
              <a:t>(26.10.2022)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553714-3E99-4AF5-A84D-57E1C244FF02}"/>
              </a:ext>
            </a:extLst>
          </p:cNvPr>
          <p:cNvSpPr txBox="1"/>
          <p:nvPr/>
        </p:nvSpPr>
        <p:spPr>
          <a:xfrm>
            <a:off x="433772" y="1051538"/>
            <a:ext cx="422726" cy="540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9" tIns="25399" rIns="25399" bIns="25399" rtlCol="0">
            <a:noAutofit/>
          </a:bodyPr>
          <a:lstStyle/>
          <a:p>
            <a:pPr algn="l" defTabSz="228584">
              <a:lnSpc>
                <a:spcPct val="90000"/>
              </a:lnSpc>
            </a:pPr>
            <a:r>
              <a:rPr lang="ru-RU" sz="6000" dirty="0">
                <a:solidFill>
                  <a:srgbClr val="00749B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5B096E-A3FF-4FB4-A19A-ACA6C3356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1812" y="712307"/>
            <a:ext cx="1117243" cy="100213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57A3F16-7EAC-4AD5-868B-C40EDEA996FD}"/>
              </a:ext>
            </a:extLst>
          </p:cNvPr>
          <p:cNvSpPr txBox="1"/>
          <p:nvPr/>
        </p:nvSpPr>
        <p:spPr>
          <a:xfrm flipH="1">
            <a:off x="854338" y="2115307"/>
            <a:ext cx="5559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Проведение заседаний тематических комиссий грантового комитета </a:t>
            </a:r>
            <a:r>
              <a:rPr lang="ru-RU" sz="1600" dirty="0">
                <a:solidFill>
                  <a:srgbClr val="00749B"/>
                </a:solidFill>
                <a:latin typeface="Gilroy Bold" panose="00000800000000000000" pitchFamily="50" charset="-52"/>
              </a:rPr>
              <a:t>(31.10.2022 – 16.11.2022)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21C21C-FE4C-4854-AC3E-27A3C03A5A03}"/>
              </a:ext>
            </a:extLst>
          </p:cNvPr>
          <p:cNvSpPr txBox="1"/>
          <p:nvPr/>
        </p:nvSpPr>
        <p:spPr>
          <a:xfrm flipH="1">
            <a:off x="854338" y="3105762"/>
            <a:ext cx="7388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Проведение заседания Грантового комитета (ГК1), утверждение перечня проектов, допущенных ко 2 этапу конкурсного отбора </a:t>
            </a:r>
            <a:r>
              <a:rPr lang="ru-RU" sz="1600" dirty="0">
                <a:solidFill>
                  <a:srgbClr val="00749B"/>
                </a:solidFill>
                <a:latin typeface="Gilroy Bold" panose="00000800000000000000" pitchFamily="50" charset="-52"/>
              </a:rPr>
              <a:t>(17.11.2022)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A11E1D-14EE-4B6B-A539-1DBF6BF60F2F}"/>
              </a:ext>
            </a:extLst>
          </p:cNvPr>
          <p:cNvSpPr txBox="1"/>
          <p:nvPr/>
        </p:nvSpPr>
        <p:spPr>
          <a:xfrm flipH="1">
            <a:off x="854338" y="4057484"/>
            <a:ext cx="8114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Упаковка проектов (формирование полного комплекта документов, их проверка, экспертиза независимой экспертной организации) </a:t>
            </a:r>
            <a:r>
              <a:rPr lang="ru-RU" sz="1600" dirty="0">
                <a:solidFill>
                  <a:srgbClr val="00749B"/>
                </a:solidFill>
                <a:latin typeface="Gilroy Bold" panose="00000800000000000000" pitchFamily="50" charset="-52"/>
              </a:rPr>
              <a:t>(19.11.2022 – 5.12.2022)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DDAEE7-90BD-4AE4-A693-240421232B14}"/>
              </a:ext>
            </a:extLst>
          </p:cNvPr>
          <p:cNvSpPr txBox="1"/>
          <p:nvPr/>
        </p:nvSpPr>
        <p:spPr>
          <a:xfrm flipH="1">
            <a:off x="881231" y="5026271"/>
            <a:ext cx="7301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Проведение заседания Грантового комитета (ГК2) и утверждение перечня проектов, поддерживаемых в 2022 году </a:t>
            </a:r>
            <a:r>
              <a:rPr lang="ru-RU" sz="1600" dirty="0">
                <a:solidFill>
                  <a:srgbClr val="00749B"/>
                </a:solidFill>
                <a:latin typeface="Gilroy Bold" panose="00000800000000000000" pitchFamily="50" charset="-52"/>
              </a:rPr>
              <a:t>(6.12.2022 – 22.12.2022)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4DD00E-CD13-4788-8B85-074259D0BBDC}"/>
              </a:ext>
            </a:extLst>
          </p:cNvPr>
          <p:cNvSpPr txBox="1"/>
          <p:nvPr/>
        </p:nvSpPr>
        <p:spPr>
          <a:xfrm flipH="1">
            <a:off x="894675" y="5920395"/>
            <a:ext cx="6187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Заключение соглашений с грантополучателями и перечисление средств на спецсчета </a:t>
            </a:r>
            <a:r>
              <a:rPr lang="ru-RU" sz="1600" dirty="0">
                <a:solidFill>
                  <a:srgbClr val="00749B"/>
                </a:solidFill>
                <a:latin typeface="Gilroy Bold" panose="00000800000000000000" pitchFamily="50" charset="-52"/>
              </a:rPr>
              <a:t>(7.12.2022 – 23.12.2022)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0584B80-B643-470C-8989-A999E3335369}"/>
              </a:ext>
            </a:extLst>
          </p:cNvPr>
          <p:cNvSpPr txBox="1"/>
          <p:nvPr/>
        </p:nvSpPr>
        <p:spPr>
          <a:xfrm>
            <a:off x="379984" y="2074213"/>
            <a:ext cx="399294" cy="516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9" tIns="25399" rIns="25399" bIns="25399" rtlCol="0">
            <a:noAutofit/>
          </a:bodyPr>
          <a:lstStyle/>
          <a:p>
            <a:pPr algn="l" defTabSz="228584">
              <a:lnSpc>
                <a:spcPct val="90000"/>
              </a:lnSpc>
            </a:pPr>
            <a:r>
              <a:rPr lang="ru-RU" sz="6000" dirty="0">
                <a:solidFill>
                  <a:srgbClr val="00749B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7DC4058-206E-4A72-9D29-E33ED97F0E21}"/>
              </a:ext>
            </a:extLst>
          </p:cNvPr>
          <p:cNvSpPr txBox="1"/>
          <p:nvPr/>
        </p:nvSpPr>
        <p:spPr>
          <a:xfrm>
            <a:off x="379980" y="3053068"/>
            <a:ext cx="362415" cy="530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9" tIns="25399" rIns="25399" bIns="25399" rtlCol="0">
            <a:noAutofit/>
          </a:bodyPr>
          <a:lstStyle/>
          <a:p>
            <a:pPr algn="l" defTabSz="228584">
              <a:lnSpc>
                <a:spcPct val="90000"/>
              </a:lnSpc>
            </a:pPr>
            <a:r>
              <a:rPr lang="ru-RU" sz="6000" dirty="0">
                <a:solidFill>
                  <a:srgbClr val="00749B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E4D24CB-EA71-413E-A4F3-F0F69FE69041}"/>
              </a:ext>
            </a:extLst>
          </p:cNvPr>
          <p:cNvSpPr txBox="1"/>
          <p:nvPr/>
        </p:nvSpPr>
        <p:spPr>
          <a:xfrm>
            <a:off x="326188" y="4035312"/>
            <a:ext cx="288455" cy="589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9" tIns="25399" rIns="25399" bIns="25399" rtlCol="0">
            <a:noAutofit/>
          </a:bodyPr>
          <a:lstStyle/>
          <a:p>
            <a:pPr algn="l" defTabSz="228584">
              <a:lnSpc>
                <a:spcPct val="90000"/>
              </a:lnSpc>
            </a:pPr>
            <a:r>
              <a:rPr lang="ru-RU" sz="6000" dirty="0">
                <a:solidFill>
                  <a:srgbClr val="00749B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BA8E87E-83C9-4C7E-B514-FBD3B24A3A80}"/>
              </a:ext>
            </a:extLst>
          </p:cNvPr>
          <p:cNvSpPr txBox="1"/>
          <p:nvPr/>
        </p:nvSpPr>
        <p:spPr>
          <a:xfrm>
            <a:off x="332912" y="5006395"/>
            <a:ext cx="288455" cy="589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9" tIns="25399" rIns="25399" bIns="25399" rtlCol="0">
            <a:noAutofit/>
          </a:bodyPr>
          <a:lstStyle/>
          <a:p>
            <a:pPr algn="l" defTabSz="228584">
              <a:lnSpc>
                <a:spcPct val="90000"/>
              </a:lnSpc>
            </a:pPr>
            <a:r>
              <a:rPr lang="ru-RU" sz="6000" dirty="0">
                <a:solidFill>
                  <a:srgbClr val="00749B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C750CAE-89B5-4381-98BF-24F07A6C14C2}"/>
              </a:ext>
            </a:extLst>
          </p:cNvPr>
          <p:cNvSpPr txBox="1"/>
          <p:nvPr/>
        </p:nvSpPr>
        <p:spPr>
          <a:xfrm>
            <a:off x="366532" y="5994255"/>
            <a:ext cx="288455" cy="589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9" tIns="25399" rIns="25399" bIns="25399" rtlCol="0">
            <a:noAutofit/>
          </a:bodyPr>
          <a:lstStyle/>
          <a:p>
            <a:pPr algn="l" defTabSz="228584">
              <a:lnSpc>
                <a:spcPct val="90000"/>
              </a:lnSpc>
            </a:pPr>
            <a:r>
              <a:rPr lang="ru-RU" sz="6000" dirty="0">
                <a:solidFill>
                  <a:srgbClr val="00749B"/>
                </a:solidFill>
                <a:latin typeface="Gilroy Bold" panose="00000800000000000000" pitchFamily="50" charset="-52"/>
                <a:ea typeface="Arial Narrow"/>
                <a:cs typeface="Arial Narrow"/>
                <a:sym typeface="Arial Narrow"/>
              </a:rPr>
              <a:t>6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5280C24E-7745-402F-BDF7-81BC221F2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1812" y="1726001"/>
            <a:ext cx="1117243" cy="10021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48CDE9-752D-4E9C-B3F0-8C6209F78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977" y="1719856"/>
            <a:ext cx="1117243" cy="9818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FDFE01-E192-4368-BCF4-EB398609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550" y="2731956"/>
            <a:ext cx="1086074" cy="9544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651A1F-1663-4E95-96B1-66F8A8C4D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9985" y="3719344"/>
            <a:ext cx="1093777" cy="9611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659502-DDD8-40C1-A9B3-3EF110122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4219" y="3718790"/>
            <a:ext cx="1093777" cy="96119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AAAC35A-8250-4073-87B4-C41056F7D0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7892" y="4698827"/>
            <a:ext cx="1093380" cy="96084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6010E19-8857-4E3A-B990-7FFA213BF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7892" y="5687621"/>
            <a:ext cx="1093380" cy="960849"/>
          </a:xfrm>
          <a:prstGeom prst="rect">
            <a:avLst/>
          </a:prstGeom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F5273DD-760A-4DE7-833C-A2C44D7BF427}"/>
              </a:ext>
            </a:extLst>
          </p:cNvPr>
          <p:cNvCxnSpPr>
            <a:cxnSpLocks/>
          </p:cNvCxnSpPr>
          <p:nvPr/>
        </p:nvCxnSpPr>
        <p:spPr>
          <a:xfrm flipH="1">
            <a:off x="445963" y="1712564"/>
            <a:ext cx="11746037" cy="0"/>
          </a:xfrm>
          <a:prstGeom prst="line">
            <a:avLst/>
          </a:prstGeom>
          <a:ln w="28575">
            <a:solidFill>
              <a:srgbClr val="0074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96374ADA-2B95-4794-B329-C728B08D36E1}"/>
              </a:ext>
            </a:extLst>
          </p:cNvPr>
          <p:cNvCxnSpPr>
            <a:cxnSpLocks/>
          </p:cNvCxnSpPr>
          <p:nvPr/>
        </p:nvCxnSpPr>
        <p:spPr>
          <a:xfrm flipH="1">
            <a:off x="445963" y="2725679"/>
            <a:ext cx="11746037" cy="0"/>
          </a:xfrm>
          <a:prstGeom prst="line">
            <a:avLst/>
          </a:prstGeom>
          <a:ln w="28575">
            <a:solidFill>
              <a:srgbClr val="0074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20564189-F9C4-4009-9433-8696C8D67A98}"/>
              </a:ext>
            </a:extLst>
          </p:cNvPr>
          <p:cNvCxnSpPr>
            <a:cxnSpLocks/>
          </p:cNvCxnSpPr>
          <p:nvPr/>
        </p:nvCxnSpPr>
        <p:spPr>
          <a:xfrm flipH="1">
            <a:off x="445963" y="3707499"/>
            <a:ext cx="11746037" cy="0"/>
          </a:xfrm>
          <a:prstGeom prst="line">
            <a:avLst/>
          </a:prstGeom>
          <a:ln w="28575">
            <a:solidFill>
              <a:srgbClr val="0074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EBCA77AB-A5DB-43D0-A91D-C4D38A21A022}"/>
              </a:ext>
            </a:extLst>
          </p:cNvPr>
          <p:cNvCxnSpPr>
            <a:cxnSpLocks/>
          </p:cNvCxnSpPr>
          <p:nvPr/>
        </p:nvCxnSpPr>
        <p:spPr>
          <a:xfrm flipH="1">
            <a:off x="445963" y="4691819"/>
            <a:ext cx="11746037" cy="0"/>
          </a:xfrm>
          <a:prstGeom prst="line">
            <a:avLst/>
          </a:prstGeom>
          <a:ln w="28575">
            <a:solidFill>
              <a:srgbClr val="0074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E19409A3-0C24-42B2-8D06-DE8CDE3750DF}"/>
              </a:ext>
            </a:extLst>
          </p:cNvPr>
          <p:cNvCxnSpPr>
            <a:cxnSpLocks/>
          </p:cNvCxnSpPr>
          <p:nvPr/>
        </p:nvCxnSpPr>
        <p:spPr>
          <a:xfrm flipH="1">
            <a:off x="445963" y="5671970"/>
            <a:ext cx="11746037" cy="0"/>
          </a:xfrm>
          <a:prstGeom prst="line">
            <a:avLst/>
          </a:prstGeom>
          <a:ln w="28575">
            <a:solidFill>
              <a:srgbClr val="0074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43F82BBB-3F9F-4795-8A94-01D5CF47FD8D}"/>
              </a:ext>
            </a:extLst>
          </p:cNvPr>
          <p:cNvCxnSpPr>
            <a:cxnSpLocks/>
          </p:cNvCxnSpPr>
          <p:nvPr/>
        </p:nvCxnSpPr>
        <p:spPr>
          <a:xfrm flipH="1">
            <a:off x="433772" y="6658084"/>
            <a:ext cx="11746037" cy="0"/>
          </a:xfrm>
          <a:prstGeom prst="line">
            <a:avLst/>
          </a:prstGeom>
          <a:ln w="28575">
            <a:solidFill>
              <a:srgbClr val="0074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28864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0E03CF-B8A8-4602-93BC-FC30AC382806}"/>
              </a:ext>
            </a:extLst>
          </p:cNvPr>
          <p:cNvSpPr/>
          <p:nvPr/>
        </p:nvSpPr>
        <p:spPr>
          <a:xfrm>
            <a:off x="-18585" y="-40574"/>
            <a:ext cx="260229" cy="1234889"/>
          </a:xfrm>
          <a:prstGeom prst="rect">
            <a:avLst/>
          </a:prstGeom>
          <a:solidFill>
            <a:srgbClr val="007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1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4D247-5698-4686-9067-D00A56226923}"/>
              </a:ext>
            </a:extLst>
          </p:cNvPr>
          <p:cNvSpPr txBox="1"/>
          <p:nvPr/>
        </p:nvSpPr>
        <p:spPr>
          <a:xfrm>
            <a:off x="445963" y="341147"/>
            <a:ext cx="10135592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2912" dirty="0">
                <a:solidFill>
                  <a:srgbClr val="013C64"/>
                </a:solidFill>
                <a:latin typeface="Gilroy Bold" panose="00000800000000000000" pitchFamily="50" charset="-52"/>
              </a:rPr>
              <a:t>ОСОБОЕ ВНИМАНИЕ !!!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C1462A-25FD-4760-A223-7A129008F004}"/>
              </a:ext>
            </a:extLst>
          </p:cNvPr>
          <p:cNvSpPr txBox="1"/>
          <p:nvPr/>
        </p:nvSpPr>
        <p:spPr>
          <a:xfrm flipH="1">
            <a:off x="854338" y="1100157"/>
            <a:ext cx="6642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Раздел 9. КД: ТРЕБОВАНИЯ К СОСТАВУ ДОКУМЕНТОВ ПО ПРОЕКТУ</a:t>
            </a:r>
            <a:endParaRPr lang="ru-RU" sz="1600" dirty="0">
              <a:solidFill>
                <a:srgbClr val="00749B"/>
              </a:solidFill>
              <a:latin typeface="Gilroy Bold" panose="00000800000000000000" pitchFamily="50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7A3F16-7EAC-4AD5-868B-C40EDEA996FD}"/>
              </a:ext>
            </a:extLst>
          </p:cNvPr>
          <p:cNvSpPr txBox="1"/>
          <p:nvPr/>
        </p:nvSpPr>
        <p:spPr>
          <a:xfrm flipH="1">
            <a:off x="854338" y="1570184"/>
            <a:ext cx="96143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Вопросы </a:t>
            </a:r>
            <a:r>
              <a:rPr lang="ru-RU" sz="1600" dirty="0" err="1">
                <a:solidFill>
                  <a:prstClr val="black"/>
                </a:solidFill>
                <a:latin typeface="Gilroy" panose="00000500000000000000" pitchFamily="50" charset="-52"/>
              </a:rPr>
              <a:t>правообладания</a:t>
            </a:r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 ПО ( КД 9.2.6.1. По Лоту 1):</a:t>
            </a:r>
            <a:b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</a:br>
            <a:b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</a:br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4) один из следующих документов, подтверждающих права на программное обеспечение или на его разработку: </a:t>
            </a:r>
          </a:p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– свидетельство о регистрации программы для ЭВМ, выданное участнику, содержащее наименование решения, дорабатываемого в рамках реализации проекта, или</a:t>
            </a:r>
          </a:p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– лицензионный договор о предоставлении участнику прав на объект (объекты) интеллектуальной собственности заявленного решения, предусматривающий исключительное право участника на решение после его доработки, и документы, подтверждающие в соответствии с условиями лицензионного договора факт предоставления прав на данное решение, или</a:t>
            </a:r>
          </a:p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– внутреннее техническое задание на разработку заявленного решения и (или) задания разработчикам с приложением:</a:t>
            </a:r>
          </a:p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выписки по счету 08 «Вложения во внеоборотные активы» плана счетов бухгалтерского учета участника, подтверждающей формирование на балансе участника нематериального актива с наименованием, соответствующим наименованию решения, разрабатываемого в рамках проекта, или</a:t>
            </a:r>
          </a:p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копий актов выполненных работ к внутреннему техническому заданию </a:t>
            </a:r>
          </a:p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и (или) заданиям разработчикам, подтверждающих завершение работ;</a:t>
            </a:r>
          </a:p>
          <a:p>
            <a:pPr defTabSz="914311"/>
            <a:endParaRPr lang="ru-RU" sz="1600" dirty="0">
              <a:solidFill>
                <a:srgbClr val="00749B"/>
              </a:solidFill>
              <a:latin typeface="Gilroy Bold" panose="00000800000000000000" pitchFamily="50" charset="-52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0584B80-B643-470C-8989-A999E3335369}"/>
              </a:ext>
            </a:extLst>
          </p:cNvPr>
          <p:cNvSpPr txBox="1"/>
          <p:nvPr/>
        </p:nvSpPr>
        <p:spPr>
          <a:xfrm>
            <a:off x="379984" y="2074213"/>
            <a:ext cx="399294" cy="516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9" tIns="25399" rIns="25399" bIns="25399" rtlCol="0">
            <a:noAutofit/>
          </a:bodyPr>
          <a:lstStyle/>
          <a:p>
            <a:pPr algn="l" defTabSz="228584">
              <a:lnSpc>
                <a:spcPct val="90000"/>
              </a:lnSpc>
            </a:pPr>
            <a:endParaRPr lang="ru-RU" sz="6000" dirty="0">
              <a:solidFill>
                <a:srgbClr val="00749B"/>
              </a:solidFill>
              <a:latin typeface="Gilroy Bold" panose="00000800000000000000" pitchFamily="50" charset="-52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9002359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0E03CF-B8A8-4602-93BC-FC30AC382806}"/>
              </a:ext>
            </a:extLst>
          </p:cNvPr>
          <p:cNvSpPr/>
          <p:nvPr/>
        </p:nvSpPr>
        <p:spPr>
          <a:xfrm>
            <a:off x="-18585" y="-40574"/>
            <a:ext cx="260229" cy="1234889"/>
          </a:xfrm>
          <a:prstGeom prst="rect">
            <a:avLst/>
          </a:prstGeom>
          <a:solidFill>
            <a:srgbClr val="007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1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4D247-5698-4686-9067-D00A56226923}"/>
              </a:ext>
            </a:extLst>
          </p:cNvPr>
          <p:cNvSpPr txBox="1"/>
          <p:nvPr/>
        </p:nvSpPr>
        <p:spPr>
          <a:xfrm>
            <a:off x="445963" y="341147"/>
            <a:ext cx="10135592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2912" dirty="0">
                <a:solidFill>
                  <a:srgbClr val="013C64"/>
                </a:solidFill>
                <a:latin typeface="Gilroy Bold" panose="00000800000000000000" pitchFamily="50" charset="-52"/>
              </a:rPr>
              <a:t>ОСОБОЕ ВНИМАНИЕ !!!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C1462A-25FD-4760-A223-7A129008F004}"/>
              </a:ext>
            </a:extLst>
          </p:cNvPr>
          <p:cNvSpPr txBox="1"/>
          <p:nvPr/>
        </p:nvSpPr>
        <p:spPr>
          <a:xfrm flipH="1">
            <a:off x="854338" y="1100157"/>
            <a:ext cx="6642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Раздел 9. КД: ТРЕБОВАНИЯ К СОСТАВУ ДОКУМЕНТОВ ПО ПРОЕКТУ</a:t>
            </a:r>
            <a:endParaRPr lang="ru-RU" sz="1600" dirty="0">
              <a:solidFill>
                <a:srgbClr val="00749B"/>
              </a:solidFill>
              <a:latin typeface="Gilroy Bold" panose="00000800000000000000" pitchFamily="50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7A3F16-7EAC-4AD5-868B-C40EDEA996FD}"/>
              </a:ext>
            </a:extLst>
          </p:cNvPr>
          <p:cNvSpPr txBox="1"/>
          <p:nvPr/>
        </p:nvSpPr>
        <p:spPr>
          <a:xfrm flipH="1">
            <a:off x="854338" y="1570184"/>
            <a:ext cx="96143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Вопросы </a:t>
            </a:r>
            <a:r>
              <a:rPr lang="ru-RU" sz="1600" dirty="0" err="1">
                <a:solidFill>
                  <a:prstClr val="black"/>
                </a:solidFill>
                <a:latin typeface="Gilroy" panose="00000500000000000000" pitchFamily="50" charset="-52"/>
              </a:rPr>
              <a:t>правообладания</a:t>
            </a:r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 ПАК ( КД 9.2.6.2. По Лоту 2):</a:t>
            </a:r>
            <a:b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</a:br>
            <a:b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</a:br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4) один из следующих документов, подтверждающих права на программно-аппаратный комплекс или на его разработку: </a:t>
            </a:r>
          </a:p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– патент на изобретение или на полезную модель, выданный участнику, содержащий наименование решения, дорабатываемого в рамках реализации проекта, или </a:t>
            </a:r>
          </a:p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– лицензионный договор о предоставлении участнику прав на объект (объекты) интеллектуальной собственности заявленного решения, предусматривающий исключительное право участника на решение после его доработки, и документы, подтверждающие в соответствии с условиями лицензионного договора факт предоставления прав на данное решение, или</a:t>
            </a:r>
          </a:p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– внутреннее техническое задание на разработку решения и (или) заданий разработчикам с приложением:</a:t>
            </a:r>
          </a:p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выписки по счету 08 «Вложения во внеоборотные активы» плана счетов бухгалтерского учета участника, подтверждающей формирование на балансе участника нематериального актива с наименованием, соответствующим наименованию решения, разрабатываемого в рамках проекта, или</a:t>
            </a:r>
          </a:p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копий актов выполненных работ к внутреннему техническому заданию </a:t>
            </a:r>
          </a:p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и (или) заданиям разработчикам, подтверждающих завершение работ;</a:t>
            </a:r>
          </a:p>
          <a:p>
            <a:pPr defTabSz="914311"/>
            <a:endParaRPr lang="ru-RU" sz="1600" dirty="0">
              <a:solidFill>
                <a:srgbClr val="00749B"/>
              </a:solidFill>
              <a:latin typeface="Gilroy Bold" panose="00000800000000000000" pitchFamily="50" charset="-52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0584B80-B643-470C-8989-A999E3335369}"/>
              </a:ext>
            </a:extLst>
          </p:cNvPr>
          <p:cNvSpPr txBox="1"/>
          <p:nvPr/>
        </p:nvSpPr>
        <p:spPr>
          <a:xfrm>
            <a:off x="379984" y="2074213"/>
            <a:ext cx="399294" cy="516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399" tIns="25399" rIns="25399" bIns="25399" rtlCol="0">
            <a:noAutofit/>
          </a:bodyPr>
          <a:lstStyle/>
          <a:p>
            <a:pPr algn="l" defTabSz="228584">
              <a:lnSpc>
                <a:spcPct val="90000"/>
              </a:lnSpc>
            </a:pPr>
            <a:endParaRPr lang="ru-RU" sz="6000" dirty="0">
              <a:solidFill>
                <a:srgbClr val="00749B"/>
              </a:solidFill>
              <a:latin typeface="Gilroy Bold" panose="00000800000000000000" pitchFamily="50" charset="-52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8130559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0E03CF-B8A8-4602-93BC-FC30AC382806}"/>
              </a:ext>
            </a:extLst>
          </p:cNvPr>
          <p:cNvSpPr/>
          <p:nvPr/>
        </p:nvSpPr>
        <p:spPr>
          <a:xfrm>
            <a:off x="-18585" y="-40574"/>
            <a:ext cx="260229" cy="1234889"/>
          </a:xfrm>
          <a:prstGeom prst="rect">
            <a:avLst/>
          </a:prstGeom>
          <a:solidFill>
            <a:srgbClr val="007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1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4D247-5698-4686-9067-D00A56226923}"/>
              </a:ext>
            </a:extLst>
          </p:cNvPr>
          <p:cNvSpPr txBox="1"/>
          <p:nvPr/>
        </p:nvSpPr>
        <p:spPr>
          <a:xfrm>
            <a:off x="445963" y="341147"/>
            <a:ext cx="10135592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2912" dirty="0">
                <a:solidFill>
                  <a:srgbClr val="013C64"/>
                </a:solidFill>
                <a:latin typeface="Gilroy Bold" panose="00000800000000000000" pitchFamily="50" charset="-52"/>
              </a:rPr>
              <a:t>ОСОБОЕ ВНИМАНИЕ !!!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C1462A-25FD-4760-A223-7A129008F004}"/>
              </a:ext>
            </a:extLst>
          </p:cNvPr>
          <p:cNvSpPr txBox="1"/>
          <p:nvPr/>
        </p:nvSpPr>
        <p:spPr>
          <a:xfrm flipH="1">
            <a:off x="854338" y="1100157"/>
            <a:ext cx="6642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1600" dirty="0">
                <a:solidFill>
                  <a:prstClr val="black"/>
                </a:solidFill>
                <a:latin typeface="Gilroy" panose="00000500000000000000" pitchFamily="50" charset="-52"/>
              </a:rPr>
              <a:t>Раздел 9. КД: ТРЕБОВАНИЯ К СОСТАВУ ДОКУМЕНТОВ ПО ПРОЕКТУ</a:t>
            </a:r>
            <a:endParaRPr lang="ru-RU" sz="1600" dirty="0">
              <a:solidFill>
                <a:srgbClr val="00749B"/>
              </a:solidFill>
              <a:latin typeface="Gilroy Bold" panose="00000800000000000000" pitchFamily="50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7A3F16-7EAC-4AD5-868B-C40EDEA996FD}"/>
              </a:ext>
            </a:extLst>
          </p:cNvPr>
          <p:cNvSpPr txBox="1"/>
          <p:nvPr/>
        </p:nvSpPr>
        <p:spPr>
          <a:xfrm flipH="1">
            <a:off x="854338" y="1570184"/>
            <a:ext cx="96143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11"/>
            <a:r>
              <a:rPr lang="ru-RU" sz="2400" dirty="0">
                <a:solidFill>
                  <a:srgbClr val="00749B"/>
                </a:solidFill>
                <a:latin typeface="Gilroy Bold" panose="00000800000000000000" pitchFamily="50" charset="-52"/>
              </a:rPr>
              <a:t>+ </a:t>
            </a:r>
          </a:p>
          <a:p>
            <a:pPr defTabSz="914311"/>
            <a:endParaRPr lang="ru-RU" sz="2400" dirty="0">
              <a:solidFill>
                <a:srgbClr val="00749B"/>
              </a:solidFill>
              <a:latin typeface="Gilroy Bold" panose="00000800000000000000" pitchFamily="50" charset="-52"/>
            </a:endParaRPr>
          </a:p>
          <a:p>
            <a:pPr defTabSz="914311"/>
            <a:r>
              <a:rPr lang="ru-RU" sz="2400" dirty="0">
                <a:solidFill>
                  <a:srgbClr val="00749B"/>
                </a:solidFill>
                <a:latin typeface="Gilroy Bold" panose="00000800000000000000" pitchFamily="50" charset="-52"/>
              </a:rPr>
              <a:t>самопроверка по Приложению 8 к КД!!!</a:t>
            </a:r>
          </a:p>
          <a:p>
            <a:pPr defTabSz="914311"/>
            <a:endParaRPr lang="ru-RU" sz="2400" dirty="0">
              <a:solidFill>
                <a:srgbClr val="00749B"/>
              </a:solidFill>
              <a:latin typeface="Gilroy Bold" panose="00000800000000000000" pitchFamily="50" charset="-52"/>
            </a:endParaRPr>
          </a:p>
          <a:p>
            <a:pPr defTabSz="914311"/>
            <a:r>
              <a:rPr lang="ru-RU" sz="2400" dirty="0">
                <a:solidFill>
                  <a:srgbClr val="00749B"/>
                </a:solidFill>
                <a:latin typeface="Gilroy Bold" panose="00000800000000000000" pitchFamily="50" charset="-52"/>
              </a:rPr>
              <a:t>Чек лист по документам 2 этапа!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0584B80-B643-470C-8989-A999E3335369}"/>
              </a:ext>
            </a:extLst>
          </p:cNvPr>
          <p:cNvSpPr txBox="1"/>
          <p:nvPr/>
        </p:nvSpPr>
        <p:spPr>
          <a:xfrm>
            <a:off x="379984" y="2074213"/>
            <a:ext cx="399294" cy="516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399" tIns="25399" rIns="25399" bIns="25399" rtlCol="0">
            <a:noAutofit/>
          </a:bodyPr>
          <a:lstStyle/>
          <a:p>
            <a:pPr algn="l" defTabSz="228584">
              <a:lnSpc>
                <a:spcPct val="90000"/>
              </a:lnSpc>
            </a:pPr>
            <a:endParaRPr lang="ru-RU" sz="6000" dirty="0">
              <a:solidFill>
                <a:srgbClr val="00749B"/>
              </a:solidFill>
              <a:latin typeface="Gilroy Bold" panose="00000800000000000000" pitchFamily="50" charset="-52"/>
              <a:ea typeface="Arial Narrow"/>
              <a:cs typeface="Arial Narrow"/>
              <a:sym typeface="Arial Narrow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A812AC-69A3-28E4-6167-E7772896E05B}"/>
              </a:ext>
            </a:extLst>
          </p:cNvPr>
          <p:cNvSpPr txBox="1"/>
          <p:nvPr/>
        </p:nvSpPr>
        <p:spPr>
          <a:xfrm>
            <a:off x="2794508" y="4507625"/>
            <a:ext cx="6104792" cy="64633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hlinkClick r:id="rId2"/>
              </a:rPr>
              <a:t>Расписание работы тематических комиссий Оператора (</a:t>
            </a:r>
            <a:r>
              <a:rPr lang="en-US" dirty="0">
                <a:hlinkClick r:id="rId2"/>
              </a:rPr>
              <a:t>https://</a:t>
            </a:r>
            <a:r>
              <a:rPr lang="ru-RU" dirty="0" err="1">
                <a:hlinkClick r:id="rId2"/>
              </a:rPr>
              <a:t>рфрит.рф</a:t>
            </a:r>
            <a:r>
              <a:rPr lang="ru-RU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raspisanie_raboty</a:t>
            </a:r>
            <a:r>
              <a:rPr lang="ru-RU" dirty="0">
                <a:hlinkClick r:id="rId2"/>
              </a:rPr>
              <a:t>)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447237-2AFA-3464-D068-579311EEB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78" y="4456433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84535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6686B3-0CA1-4A0C-9BD3-E48EBB1C75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7"/>
          <a:stretch/>
        </p:blipFill>
        <p:spPr>
          <a:xfrm flipH="1">
            <a:off x="0" y="0"/>
            <a:ext cx="12205122" cy="5034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61FFEB-E896-41DA-A54D-20A8A63A3194}"/>
              </a:ext>
            </a:extLst>
          </p:cNvPr>
          <p:cNvSpPr txBox="1"/>
          <p:nvPr/>
        </p:nvSpPr>
        <p:spPr>
          <a:xfrm>
            <a:off x="-13122" y="5722715"/>
            <a:ext cx="12205122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11"/>
            <a:r>
              <a:rPr lang="ru-RU" sz="2912" dirty="0">
                <a:solidFill>
                  <a:srgbClr val="013C64"/>
                </a:solidFill>
                <a:latin typeface="Gilroy Bold" panose="00000800000000000000" pitchFamily="50" charset="-52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97165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ln w="12700">
          <a:miter lim="400000"/>
        </a:ln>
        <a:extLst>
          <a:ext uri="{C572A759-6A51-4108-AA02-DFA0A04FC94B}">
            <ma14:wrappingTextBoxFlag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val="1"/>
          </a:ext>
        </a:extLst>
      </a:spPr>
      <a:bodyPr wrap="square" lIns="25399" tIns="25399" rIns="25399" bIns="25399">
        <a:noAutofit/>
      </a:bodyPr>
      <a:lstStyle>
        <a:defPPr algn="l" defTabSz="228584">
          <a:lnSpc>
            <a:spcPct val="90000"/>
          </a:lnSpc>
          <a:defRPr sz="1200" b="1" cap="all" spc="166" dirty="0" smtClean="0">
            <a:solidFill>
              <a:srgbClr val="0096FF"/>
            </a:solidFill>
            <a:latin typeface="Gilroy" panose="00000500000000000000" pitchFamily="50" charset="-52"/>
            <a:ea typeface="Arial Narrow"/>
            <a:cs typeface="Arial Narrow"/>
            <a:sym typeface="Arial Narrow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719</Words>
  <Application>Microsoft Office PowerPoint</Application>
  <PresentationFormat>Широкоэкранный</PresentationFormat>
  <Paragraphs>78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Gilroy Bold</vt:lpstr>
      <vt:lpstr>Wingdings</vt:lpstr>
      <vt:lpstr>Gilroy Medium</vt:lpstr>
      <vt:lpstr>Calibri</vt:lpstr>
      <vt:lpstr>Arial</vt:lpstr>
      <vt:lpstr>Gilroy SemiBold</vt:lpstr>
      <vt:lpstr>Gilroy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Лякишева</dc:creator>
  <cp:lastModifiedBy>luck happy</cp:lastModifiedBy>
  <cp:revision>36</cp:revision>
  <cp:lastPrinted>2022-10-26T09:37:24Z</cp:lastPrinted>
  <dcterms:created xsi:type="dcterms:W3CDTF">2022-10-25T22:16:29Z</dcterms:created>
  <dcterms:modified xsi:type="dcterms:W3CDTF">2022-11-07T11:51:45Z</dcterms:modified>
</cp:coreProperties>
</file>